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1" r:id="rId18"/>
    <p:sldId id="270" r:id="rId19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02" y="216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7289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jpeg"/>
          <p:cNvPicPr>
            <a:picLocks noChangeAspect="1"/>
          </p:cNvPicPr>
          <p:nvPr/>
        </p:nvPicPr>
        <p:blipFill>
          <a:blip r:embed="rId2">
            <a:extLst/>
          </a:blip>
          <a:srcRect t="5254" b="2423"/>
          <a:stretch>
            <a:fillRect/>
          </a:stretch>
        </p:blipFill>
        <p:spPr>
          <a:xfrm>
            <a:off x="0" y="-2"/>
            <a:ext cx="10688640" cy="756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5889" y="2831049"/>
            <a:ext cx="3933546" cy="24843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7362423" y="6852677"/>
            <a:ext cx="292503" cy="3027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3712471" y="1991360"/>
            <a:ext cx="6442574" cy="5106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00909B"/>
                </a:solidFill>
              </a:defRPr>
            </a:lvl1pPr>
            <a:lvl2pPr marL="663671" indent="-165917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2pPr>
            <a:lvl3pPr marL="1148660" indent="-153154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3pPr>
            <a:lvl4pPr marL="1674260" indent="-180999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4pPr>
            <a:lvl5pPr marL="2172013" indent="-180999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0700" cy="75406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3091293" y="3150672"/>
            <a:ext cx="6060143" cy="1800470"/>
          </a:xfrm>
          <a:prstGeom prst="rect">
            <a:avLst/>
          </a:prstGeom>
        </p:spPr>
        <p:txBody>
          <a:bodyPr/>
          <a:lstStyle>
            <a:lvl1pPr>
              <a:defRPr sz="4000" cap="all">
                <a:solidFill>
                  <a:srgbClr val="00909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7362423" y="6852677"/>
            <a:ext cx="292503" cy="3027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8640" cy="755015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7362423" y="6852677"/>
            <a:ext cx="292503" cy="3027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0680700" cy="75406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517525" y="7085244"/>
            <a:ext cx="3633788" cy="251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773" tIns="49773" rIns="49773" bIns="49773" anchor="ctr">
            <a:spAutoFit/>
          </a:bodyPr>
          <a:lstStyle>
            <a:lvl1pPr>
              <a:defRPr sz="1000" u="sng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вашифинансы.рф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875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773" tIns="49773" rIns="49773" bIns="49773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34432" y="2501993"/>
            <a:ext cx="9619775" cy="422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773" tIns="49773" rIns="49773" bIns="49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9923061" y="7055083"/>
            <a:ext cx="292503" cy="302747"/>
          </a:xfrm>
          <a:prstGeom prst="rect">
            <a:avLst/>
          </a:prstGeom>
          <a:ln w="12700">
            <a:miter lim="400000"/>
          </a:ln>
        </p:spPr>
        <p:txBody>
          <a:bodyPr wrap="none" lIns="49773" tIns="49773" rIns="49773" bIns="49773" anchor="ctr">
            <a:spAutoFit/>
          </a:bodyPr>
          <a:lstStyle>
            <a:lvl1pPr algn="r">
              <a:defRPr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169860" marR="0" indent="-169860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622192" marR="0" indent="-124437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1110373" marR="0" indent="-114864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1629012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2126763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»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2624517" marR="0" indent="-135750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3122272" marR="0" indent="-135750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3620025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4117778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xn--80aaeza4ab6aw2b2b.xn--p1ai/week2018/concurse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87820" y="2770138"/>
            <a:ext cx="4754566" cy="25209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defRPr sz="2500"/>
            </a:pPr>
            <a:r>
              <a:t/>
            </a:r>
            <a:br/>
            <a:r>
              <a:rPr sz="2700"/>
              <a:t>КАК СПЛАНИРОВАТЬ ПОКУПКИ: УЧИСЬ СЧИТАТЬ ДЕНЬГИ </a:t>
            </a:r>
            <a:br>
              <a:rPr sz="2700"/>
            </a:br>
            <a:r>
              <a:rPr sz="2700"/>
              <a:t>ПО-ВЗРОСЛОМУ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155774" y="1052512"/>
            <a:ext cx="10441160" cy="63750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rPr dirty="0"/>
              <a:t>ЖИЗНЕННАЯ СИТУАЦИЯ №3: </a:t>
            </a:r>
            <a:r>
              <a:rPr dirty="0" smtClean="0"/>
              <a:t>НАКОПЛЕНИЕ </a:t>
            </a:r>
            <a:r>
              <a:rPr dirty="0"/>
              <a:t>НА БОЛЬШУЮ ПОКУПКУ 	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half" idx="1"/>
          </p:nvPr>
        </p:nvSpPr>
        <p:spPr>
          <a:xfrm>
            <a:off x="227783" y="1546002"/>
            <a:ext cx="10301264" cy="23762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следующий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Коля</a:t>
            </a:r>
            <a:r>
              <a:rPr dirty="0"/>
              <a:t> и </a:t>
            </a:r>
            <a:r>
              <a:rPr dirty="0" err="1"/>
              <a:t>Саша</a:t>
            </a:r>
            <a:r>
              <a:rPr dirty="0"/>
              <a:t> </a:t>
            </a:r>
            <a:r>
              <a:rPr dirty="0" err="1"/>
              <a:t>встретились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дороге</a:t>
            </a:r>
            <a:r>
              <a:rPr dirty="0"/>
              <a:t> в </a:t>
            </a:r>
            <a:r>
              <a:rPr dirty="0" err="1"/>
              <a:t>школу</a:t>
            </a:r>
            <a:r>
              <a:rPr dirty="0"/>
              <a:t>.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rPr dirty="0"/>
              <a:t>С: «</a:t>
            </a:r>
            <a:r>
              <a:rPr dirty="0" err="1"/>
              <a:t>Коля</a:t>
            </a:r>
            <a:r>
              <a:rPr dirty="0"/>
              <a:t>, </a:t>
            </a:r>
            <a:r>
              <a:rPr dirty="0" err="1"/>
              <a:t>ну</a:t>
            </a:r>
            <a:r>
              <a:rPr dirty="0"/>
              <a:t> я </a:t>
            </a:r>
            <a:r>
              <a:rPr dirty="0" err="1"/>
              <a:t>никак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могу</a:t>
            </a:r>
            <a:r>
              <a:rPr dirty="0"/>
              <a:t> </a:t>
            </a:r>
            <a:r>
              <a:rPr dirty="0" err="1"/>
              <a:t>понять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ты</a:t>
            </a:r>
            <a:r>
              <a:rPr dirty="0"/>
              <a:t> </a:t>
            </a:r>
            <a:r>
              <a:rPr dirty="0" err="1"/>
              <a:t>смог</a:t>
            </a:r>
            <a:r>
              <a:rPr dirty="0"/>
              <a:t> </a:t>
            </a:r>
            <a:r>
              <a:rPr dirty="0" err="1"/>
              <a:t>накопить</a:t>
            </a:r>
            <a:r>
              <a:rPr dirty="0"/>
              <a:t>?! </a:t>
            </a:r>
            <a:r>
              <a:rPr dirty="0" err="1"/>
              <a:t>Расскажи</a:t>
            </a:r>
            <a:r>
              <a:rPr dirty="0"/>
              <a:t> </a:t>
            </a:r>
            <a:r>
              <a:rPr dirty="0" err="1"/>
              <a:t>мне</a:t>
            </a:r>
            <a:r>
              <a:rPr dirty="0"/>
              <a:t>, я </a:t>
            </a:r>
            <a:r>
              <a:rPr dirty="0" err="1"/>
              <a:t>тоже</a:t>
            </a:r>
            <a:r>
              <a:rPr dirty="0"/>
              <a:t>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хочу</a:t>
            </a:r>
            <a:r>
              <a:rPr dirty="0"/>
              <a:t>! У </a:t>
            </a:r>
            <a:r>
              <a:rPr dirty="0" err="1"/>
              <a:t>меня</a:t>
            </a:r>
            <a:r>
              <a:rPr dirty="0"/>
              <a:t> </a:t>
            </a:r>
            <a:r>
              <a:rPr dirty="0" err="1"/>
              <a:t>никак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получается</a:t>
            </a:r>
            <a:r>
              <a:rPr dirty="0"/>
              <a:t> </a:t>
            </a:r>
            <a:r>
              <a:rPr dirty="0" err="1"/>
              <a:t>копить</a:t>
            </a:r>
            <a:r>
              <a:rPr dirty="0"/>
              <a:t>!»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rPr dirty="0"/>
              <a:t>К: «</a:t>
            </a:r>
            <a:r>
              <a:rPr dirty="0" err="1"/>
              <a:t>Ну</a:t>
            </a:r>
            <a:r>
              <a:rPr dirty="0"/>
              <a:t> </a:t>
            </a:r>
            <a:r>
              <a:rPr dirty="0" err="1"/>
              <a:t>правильно</a:t>
            </a:r>
            <a:r>
              <a:rPr dirty="0"/>
              <a:t>, </a:t>
            </a:r>
            <a:r>
              <a:rPr dirty="0" err="1"/>
              <a:t>ты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покупаешь</a:t>
            </a:r>
            <a:r>
              <a:rPr dirty="0"/>
              <a:t> </a:t>
            </a:r>
            <a:r>
              <a:rPr dirty="0" err="1"/>
              <a:t>всякую</a:t>
            </a:r>
            <a:r>
              <a:rPr dirty="0"/>
              <a:t> </a:t>
            </a:r>
            <a:r>
              <a:rPr dirty="0" err="1"/>
              <a:t>ерунду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карманные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ничего</a:t>
            </a:r>
            <a:r>
              <a:rPr dirty="0"/>
              <a:t> и </a:t>
            </a:r>
            <a:r>
              <a:rPr dirty="0" err="1"/>
              <a:t>накопишь</a:t>
            </a:r>
            <a:r>
              <a:rPr dirty="0"/>
              <a:t>!»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rPr dirty="0"/>
              <a:t>С: «А </a:t>
            </a:r>
            <a:r>
              <a:rPr dirty="0" err="1"/>
              <a:t>расскажи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ты</a:t>
            </a:r>
            <a:r>
              <a:rPr dirty="0"/>
              <a:t> </a:t>
            </a:r>
            <a:r>
              <a:rPr dirty="0" err="1"/>
              <a:t>сумел</a:t>
            </a:r>
            <a:r>
              <a:rPr dirty="0"/>
              <a:t> </a:t>
            </a:r>
            <a:r>
              <a:rPr dirty="0" err="1"/>
              <a:t>скопить</a:t>
            </a:r>
            <a:r>
              <a:rPr dirty="0"/>
              <a:t>!»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rPr dirty="0"/>
              <a:t>К: «</a:t>
            </a:r>
            <a:r>
              <a:rPr dirty="0" err="1"/>
              <a:t>Хорошо</a:t>
            </a:r>
            <a:r>
              <a:rPr dirty="0"/>
              <a:t>, </a:t>
            </a:r>
            <a:r>
              <a:rPr dirty="0" err="1"/>
              <a:t>давай</a:t>
            </a:r>
            <a:r>
              <a:rPr dirty="0"/>
              <a:t> </a:t>
            </a:r>
            <a:r>
              <a:rPr dirty="0" err="1"/>
              <a:t>дойдем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школы</a:t>
            </a:r>
            <a:r>
              <a:rPr dirty="0"/>
              <a:t> и </a:t>
            </a:r>
            <a:r>
              <a:rPr dirty="0" err="1"/>
              <a:t>начертим</a:t>
            </a:r>
            <a:r>
              <a:rPr dirty="0"/>
              <a:t> </a:t>
            </a:r>
            <a:r>
              <a:rPr dirty="0" err="1"/>
              <a:t>таблицу</a:t>
            </a:r>
            <a:r>
              <a:rPr dirty="0"/>
              <a:t>".</a:t>
            </a:r>
          </a:p>
        </p:txBody>
      </p:sp>
      <p:pic>
        <p:nvPicPr>
          <p:cNvPr id="106" name="image10.jpeg" descr="1434092066_200363006-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458" y="3817180"/>
            <a:ext cx="4772148" cy="3561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227782" y="1052512"/>
            <a:ext cx="10297144" cy="565498"/>
          </a:xfrm>
          <a:prstGeom prst="rect">
            <a:avLst/>
          </a:prstGeom>
        </p:spPr>
        <p:txBody>
          <a:bodyPr/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/>
              <a:t>ЖИЗНЕННАЯ СИТУАЦИЯ №3</a:t>
            </a:r>
            <a:r>
              <a:rPr dirty="0" smtClean="0"/>
              <a:t>:</a:t>
            </a:r>
            <a:r>
              <a:rPr lang="ru-RU" dirty="0" smtClean="0"/>
              <a:t> </a:t>
            </a:r>
            <a:r>
              <a:rPr dirty="0" smtClean="0"/>
              <a:t>НАКОПЛЕНИЕ </a:t>
            </a:r>
            <a:r>
              <a:rPr dirty="0"/>
              <a:t>НА БОЛЬШУЮ ПОКУПКУ 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3108102" y="1690018"/>
            <a:ext cx="4433045" cy="5745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dirty="0"/>
              <a:t>   </a:t>
            </a:r>
            <a:r>
              <a:rPr dirty="0" err="1"/>
              <a:t>Итак</a:t>
            </a:r>
            <a:r>
              <a:rPr dirty="0"/>
              <a:t>, </a:t>
            </a:r>
            <a:r>
              <a:rPr dirty="0" err="1"/>
              <a:t>давай</a:t>
            </a:r>
            <a:r>
              <a:rPr dirty="0"/>
              <a:t> </a:t>
            </a:r>
            <a:r>
              <a:rPr dirty="0" err="1"/>
              <a:t>составим</a:t>
            </a:r>
            <a:r>
              <a:rPr dirty="0"/>
              <a:t> </a:t>
            </a:r>
            <a:r>
              <a:rPr dirty="0" err="1"/>
              <a:t>такую</a:t>
            </a:r>
            <a:r>
              <a:rPr dirty="0"/>
              <a:t> </a:t>
            </a:r>
            <a:r>
              <a:rPr dirty="0" err="1"/>
              <a:t>таблицу</a:t>
            </a:r>
            <a:r>
              <a:rPr dirty="0"/>
              <a:t>:</a:t>
            </a:r>
          </a:p>
        </p:txBody>
      </p:sp>
      <p:graphicFrame>
        <p:nvGraphicFramePr>
          <p:cNvPr id="111" name="Table 111"/>
          <p:cNvGraphicFramePr/>
          <p:nvPr>
            <p:extLst>
              <p:ext uri="{D42A27DB-BD31-4B8C-83A1-F6EECF244321}">
                <p14:modId xmlns:p14="http://schemas.microsoft.com/office/powerpoint/2010/main" val="3416572320"/>
              </p:ext>
            </p:extLst>
          </p:nvPr>
        </p:nvGraphicFramePr>
        <p:xfrm>
          <a:off x="349116" y="2338090"/>
          <a:ext cx="9982454" cy="420467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8079"/>
                <a:gridCol w="526210"/>
                <a:gridCol w="377880"/>
                <a:gridCol w="454065"/>
                <a:gridCol w="394088"/>
                <a:gridCol w="398285"/>
                <a:gridCol w="366207"/>
                <a:gridCol w="367673"/>
                <a:gridCol w="366207"/>
                <a:gridCol w="275249"/>
                <a:gridCol w="363409"/>
                <a:gridCol w="361961"/>
                <a:gridCol w="361961"/>
                <a:gridCol w="363409"/>
                <a:gridCol w="361961"/>
                <a:gridCol w="363409"/>
                <a:gridCol w="361961"/>
                <a:gridCol w="389551"/>
                <a:gridCol w="391109"/>
                <a:gridCol w="389550"/>
                <a:gridCol w="389550"/>
                <a:gridCol w="422619"/>
                <a:gridCol w="444506"/>
                <a:gridCol w="420935"/>
                <a:gridCol w="422620"/>
              </a:tblGrid>
              <a:tr h="425784">
                <a:tc>
                  <a:txBody>
                    <a:bodyPr/>
                    <a:lstStyle/>
                    <a:p>
                      <a:pPr algn="l" defTabSz="914400">
                        <a:defRPr sz="1200" b="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Сентябрь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Октябрь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Ноябрь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Декабрь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Январь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Февраль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127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неделя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99313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сумма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потрачено: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 300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150 р. в неделю «карманные» деньги, всего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600 р. Потрачено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150 р. в неделю «карманные» деньги, всего 600 р.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Потрачено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 100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940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Доп. доходы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Бабушка дала 500 р. на начало учебного года.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Сэкономил на покупке тетрадей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1200 р. продажа ненужных игрушек через сайт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Продажа детских книг через интернет –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Мой день рождения.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Подарили: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мама,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бабушка,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1500 р. – тетя.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Подрабатывал у папы на работе: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По средам ходим в магазин, где получаем 10% скидку за приход с ребенком. Сэкономленные деньги мама отдает мне.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Каждый месяц в среднем по 400 р.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127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итого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1 100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700 р.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3 600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38">
                <a:tc gridSpan="2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Общая сумма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8 100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227782" y="1077911"/>
            <a:ext cx="10297144" cy="684115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rPr dirty="0"/>
              <a:t>КАК МОЖНО НАКОПИТЬ НА БОЛЬШУЮ ПОКУПКУ СВОИМИ СИЛАМИ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443806" y="1690018"/>
            <a:ext cx="9929056" cy="4608512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rPr dirty="0"/>
              <a:t>1.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Четко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определиться</a:t>
            </a:r>
            <a:r>
              <a:rPr b="0" dirty="0">
                <a:solidFill>
                  <a:srgbClr val="404040"/>
                </a:solidFill>
              </a:rPr>
              <a:t> с </a:t>
            </a:r>
            <a:r>
              <a:rPr b="0" dirty="0" err="1">
                <a:solidFill>
                  <a:srgbClr val="404040"/>
                </a:solidFill>
              </a:rPr>
              <a:t>тем</a:t>
            </a:r>
            <a:r>
              <a:rPr b="0" dirty="0">
                <a:solidFill>
                  <a:srgbClr val="404040"/>
                </a:solidFill>
              </a:rPr>
              <a:t>, </a:t>
            </a:r>
            <a:r>
              <a:rPr b="0" dirty="0" err="1">
                <a:solidFill>
                  <a:srgbClr val="404040"/>
                </a:solidFill>
              </a:rPr>
              <a:t>что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ты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хочешь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приобрести</a:t>
            </a:r>
            <a:r>
              <a:rPr b="0" dirty="0">
                <a:solidFill>
                  <a:srgbClr val="404040"/>
                </a:solidFill>
              </a:rPr>
              <a:t>, и </a:t>
            </a:r>
            <a:r>
              <a:rPr b="0" dirty="0" err="1">
                <a:solidFill>
                  <a:srgbClr val="404040"/>
                </a:solidFill>
              </a:rPr>
              <a:t>узнать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цену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этого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товара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или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услуги</a:t>
            </a:r>
            <a:endParaRPr b="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rPr dirty="0"/>
              <a:t> </a:t>
            </a:r>
            <a:r>
              <a:rPr b="1" dirty="0"/>
              <a:t>(</a:t>
            </a:r>
            <a:r>
              <a:rPr b="1" dirty="0" err="1"/>
              <a:t>нужно</a:t>
            </a:r>
            <a:r>
              <a:rPr dirty="0"/>
              <a:t> </a:t>
            </a:r>
            <a:r>
              <a:rPr b="1" dirty="0" err="1"/>
              <a:t>поставить</a:t>
            </a:r>
            <a:r>
              <a:rPr b="1" dirty="0"/>
              <a:t> </a:t>
            </a:r>
            <a:r>
              <a:rPr b="1" dirty="0" err="1"/>
              <a:t>четкую</a:t>
            </a:r>
            <a:r>
              <a:rPr b="1" dirty="0"/>
              <a:t> </a:t>
            </a:r>
            <a:r>
              <a:rPr b="1" dirty="0" err="1"/>
              <a:t>финансовую</a:t>
            </a:r>
            <a:r>
              <a:rPr b="1" dirty="0"/>
              <a:t> </a:t>
            </a:r>
            <a:r>
              <a:rPr b="1" dirty="0" err="1"/>
              <a:t>цель</a:t>
            </a:r>
            <a:r>
              <a:rPr dirty="0"/>
              <a:t>).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 dirty="0"/>
          </a:p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rPr dirty="0"/>
              <a:t>2.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Посмотреть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какие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источники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доходов</a:t>
            </a:r>
            <a:r>
              <a:rPr b="0" dirty="0">
                <a:solidFill>
                  <a:srgbClr val="404040"/>
                </a:solidFill>
              </a:rPr>
              <a:t> у </a:t>
            </a:r>
            <a:r>
              <a:rPr b="0" dirty="0" err="1">
                <a:solidFill>
                  <a:srgbClr val="404040"/>
                </a:solidFill>
              </a:rPr>
              <a:t>тебя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есть</a:t>
            </a:r>
            <a:r>
              <a:rPr b="0" dirty="0">
                <a:solidFill>
                  <a:srgbClr val="404040"/>
                </a:solidFill>
              </a:rPr>
              <a:t>: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rPr dirty="0" smtClean="0"/>
              <a:t>а</a:t>
            </a:r>
            <a:r>
              <a:rPr dirty="0"/>
              <a:t>) </a:t>
            </a:r>
            <a:r>
              <a:rPr dirty="0" err="1"/>
              <a:t>карманные</a:t>
            </a:r>
            <a:r>
              <a:rPr dirty="0"/>
              <a:t> </a:t>
            </a:r>
            <a:r>
              <a:rPr dirty="0" err="1"/>
              <a:t>деньги</a:t>
            </a:r>
            <a:endParaRPr dirty="0"/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rPr dirty="0"/>
              <a:t>б) </a:t>
            </a:r>
            <a:r>
              <a:rPr dirty="0" err="1"/>
              <a:t>доходы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продажи</a:t>
            </a:r>
            <a:r>
              <a:rPr dirty="0"/>
              <a:t> </a:t>
            </a:r>
            <a:r>
              <a:rPr dirty="0" err="1"/>
              <a:t>ненужных</a:t>
            </a:r>
            <a:r>
              <a:rPr dirty="0"/>
              <a:t> </a:t>
            </a:r>
            <a:r>
              <a:rPr dirty="0" err="1"/>
              <a:t>вещей</a:t>
            </a:r>
            <a:r>
              <a:rPr dirty="0"/>
              <a:t> (</a:t>
            </a:r>
            <a:r>
              <a:rPr dirty="0" err="1"/>
              <a:t>игрушек</a:t>
            </a:r>
            <a:r>
              <a:rPr dirty="0"/>
              <a:t>, </a:t>
            </a:r>
            <a:r>
              <a:rPr dirty="0" err="1"/>
              <a:t>книг</a:t>
            </a:r>
            <a:r>
              <a:rPr dirty="0"/>
              <a:t> и </a:t>
            </a:r>
            <a:r>
              <a:rPr dirty="0" err="1"/>
              <a:t>др</a:t>
            </a:r>
            <a:r>
              <a:rPr dirty="0"/>
              <a:t>.)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rPr dirty="0"/>
              <a:t>в) </a:t>
            </a:r>
            <a:r>
              <a:rPr dirty="0" err="1"/>
              <a:t>подарки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</a:t>
            </a:r>
            <a:r>
              <a:rPr dirty="0" err="1"/>
              <a:t>рождения</a:t>
            </a:r>
            <a:endParaRPr dirty="0"/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rPr dirty="0"/>
              <a:t>г)  </a:t>
            </a:r>
            <a:r>
              <a:rPr dirty="0" err="1"/>
              <a:t>экономия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покупках</a:t>
            </a:r>
            <a:r>
              <a:rPr dirty="0"/>
              <a:t> 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rPr dirty="0"/>
              <a:t>д) </a:t>
            </a:r>
            <a:r>
              <a:rPr dirty="0" err="1"/>
              <a:t>возможная</a:t>
            </a:r>
            <a:r>
              <a:rPr dirty="0"/>
              <a:t> </a:t>
            </a:r>
            <a:r>
              <a:rPr dirty="0" err="1"/>
              <a:t>подработка</a:t>
            </a:r>
            <a:r>
              <a:rPr dirty="0"/>
              <a:t> (в </a:t>
            </a:r>
            <a:r>
              <a:rPr dirty="0" err="1"/>
              <a:t>пределах</a:t>
            </a:r>
            <a:r>
              <a:rPr dirty="0"/>
              <a:t> </a:t>
            </a:r>
            <a:r>
              <a:rPr dirty="0" err="1"/>
              <a:t>законов</a:t>
            </a:r>
            <a:r>
              <a:rPr dirty="0"/>
              <a:t> РФ)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 dirty="0"/>
          </a:p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rPr dirty="0"/>
              <a:t>3.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Составить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план</a:t>
            </a:r>
            <a:r>
              <a:rPr b="0" dirty="0">
                <a:solidFill>
                  <a:srgbClr val="404040"/>
                </a:solidFill>
              </a:rPr>
              <a:t>, в </a:t>
            </a:r>
            <a:r>
              <a:rPr b="0" dirty="0" err="1">
                <a:solidFill>
                  <a:srgbClr val="404040"/>
                </a:solidFill>
              </a:rPr>
              <a:t>котором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будет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прописано</a:t>
            </a:r>
            <a:r>
              <a:rPr b="0" dirty="0">
                <a:solidFill>
                  <a:srgbClr val="404040"/>
                </a:solidFill>
              </a:rPr>
              <a:t>, </a:t>
            </a:r>
            <a:r>
              <a:rPr b="0" dirty="0" err="1">
                <a:solidFill>
                  <a:srgbClr val="404040"/>
                </a:solidFill>
              </a:rPr>
              <a:t>когда</a:t>
            </a:r>
            <a:r>
              <a:rPr b="0" dirty="0">
                <a:solidFill>
                  <a:srgbClr val="404040"/>
                </a:solidFill>
              </a:rPr>
              <a:t> и </a:t>
            </a:r>
            <a:r>
              <a:rPr b="0" dirty="0" err="1">
                <a:solidFill>
                  <a:srgbClr val="404040"/>
                </a:solidFill>
              </a:rPr>
              <a:t>сколько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ты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можешь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скопить</a:t>
            </a:r>
            <a:r>
              <a:rPr b="0" dirty="0">
                <a:solidFill>
                  <a:srgbClr val="404040"/>
                </a:solidFill>
              </a:rPr>
              <a:t>. 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 b="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rPr dirty="0"/>
              <a:t>4.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Стараться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придерживаться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этого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плана</a:t>
            </a:r>
            <a:r>
              <a:rPr b="0" dirty="0">
                <a:solidFill>
                  <a:srgbClr val="404040"/>
                </a:solidFill>
              </a:rPr>
              <a:t>.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 b="0" dirty="0">
              <a:solidFill>
                <a:srgbClr val="404040"/>
              </a:solidFill>
            </a:endParaRPr>
          </a:p>
          <a:p>
            <a:pPr marL="457200" indent="-457200" algn="ctr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rPr dirty="0"/>
              <a:t>НЕЛЬЗЯ! </a:t>
            </a:r>
            <a:r>
              <a:rPr u="sng" dirty="0" err="1"/>
              <a:t>Экономить</a:t>
            </a:r>
            <a:r>
              <a:rPr u="sng" dirty="0"/>
              <a:t> </a:t>
            </a:r>
            <a:r>
              <a:rPr u="sng" dirty="0" err="1"/>
              <a:t>на</a:t>
            </a:r>
            <a:r>
              <a:rPr u="sng" dirty="0"/>
              <a:t> </a:t>
            </a:r>
            <a:r>
              <a:rPr u="sng" dirty="0" err="1"/>
              <a:t>питании</a:t>
            </a:r>
            <a:r>
              <a:rPr u="sng" dirty="0"/>
              <a:t> и </a:t>
            </a:r>
            <a:r>
              <a:rPr u="sng" dirty="0" err="1"/>
              <a:t>здоровье</a:t>
            </a:r>
            <a:r>
              <a:rPr u="sng" dirty="0"/>
              <a:t>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5774" y="1077912"/>
            <a:ext cx="10369152" cy="501652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rPr dirty="0"/>
              <a:t>ЧТО ТАКОЕ ФИНАНСОВОЕ ПЛАНИРОВАНИЕ?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299790" y="1628775"/>
            <a:ext cx="9887051" cy="1789436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sz="1800" b="1">
                <a:solidFill>
                  <a:srgbClr val="31859C"/>
                </a:solidFill>
              </a:defRPr>
            </a:pPr>
            <a:r>
              <a:rPr dirty="0" err="1"/>
              <a:t>Финансовое</a:t>
            </a:r>
            <a:r>
              <a:rPr dirty="0"/>
              <a:t> </a:t>
            </a:r>
            <a:r>
              <a:rPr dirty="0" err="1"/>
              <a:t>планирование</a:t>
            </a:r>
            <a:r>
              <a:rPr dirty="0"/>
              <a:t> (в </a:t>
            </a:r>
            <a:r>
              <a:rPr dirty="0" err="1"/>
              <a:t>семье</a:t>
            </a:r>
            <a:r>
              <a:rPr dirty="0"/>
              <a:t>) - </a:t>
            </a:r>
            <a:r>
              <a:rPr b="0" dirty="0" err="1">
                <a:solidFill>
                  <a:srgbClr val="404040"/>
                </a:solidFill>
              </a:rPr>
              <a:t>это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деятельность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семьи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определению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хозяйственных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целей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семьи</a:t>
            </a:r>
            <a:r>
              <a:rPr b="0" dirty="0">
                <a:solidFill>
                  <a:srgbClr val="404040"/>
                </a:solidFill>
              </a:rPr>
              <a:t>, </a:t>
            </a:r>
          </a:p>
          <a:p>
            <a:pPr marL="0" indent="0" algn="just">
              <a:buSzTx/>
              <a:buNone/>
              <a:defRPr sz="1800"/>
            </a:pPr>
            <a:r>
              <a:rPr dirty="0" err="1"/>
              <a:t>составлению</a:t>
            </a:r>
            <a:r>
              <a:rPr dirty="0"/>
              <a:t> </a:t>
            </a:r>
            <a:r>
              <a:rPr dirty="0" err="1"/>
              <a:t>плана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достижения</a:t>
            </a:r>
            <a:r>
              <a:rPr dirty="0"/>
              <a:t> в </a:t>
            </a:r>
            <a:r>
              <a:rPr dirty="0" err="1"/>
              <a:t>условиях</a:t>
            </a:r>
            <a:r>
              <a:rPr dirty="0"/>
              <a:t> </a:t>
            </a:r>
            <a:r>
              <a:rPr dirty="0" err="1"/>
              <a:t>имеющихся</a:t>
            </a:r>
            <a:r>
              <a:rPr dirty="0"/>
              <a:t> </a:t>
            </a:r>
            <a:r>
              <a:rPr dirty="0" err="1"/>
              <a:t>доходов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 и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ресурсов</a:t>
            </a:r>
            <a:r>
              <a:rPr dirty="0"/>
              <a:t> (</a:t>
            </a:r>
            <a:r>
              <a:rPr dirty="0" err="1"/>
              <a:t>жилье</a:t>
            </a:r>
            <a:r>
              <a:rPr dirty="0"/>
              <a:t>, </a:t>
            </a:r>
            <a:r>
              <a:rPr dirty="0" err="1"/>
              <a:t>бытовая</a:t>
            </a:r>
            <a:r>
              <a:rPr dirty="0"/>
              <a:t> </a:t>
            </a:r>
            <a:r>
              <a:rPr dirty="0" err="1"/>
              <a:t>техника</a:t>
            </a:r>
            <a:r>
              <a:rPr dirty="0"/>
              <a:t>, </a:t>
            </a:r>
            <a:r>
              <a:rPr dirty="0" err="1"/>
              <a:t>автомобиль</a:t>
            </a:r>
            <a:r>
              <a:rPr dirty="0"/>
              <a:t>, </a:t>
            </a:r>
            <a:r>
              <a:rPr dirty="0" err="1"/>
              <a:t>коммунальные</a:t>
            </a:r>
            <a:r>
              <a:rPr dirty="0"/>
              <a:t> </a:t>
            </a:r>
            <a:r>
              <a:rPr dirty="0" err="1"/>
              <a:t>удобства</a:t>
            </a:r>
            <a:r>
              <a:rPr dirty="0"/>
              <a:t>, </a:t>
            </a:r>
            <a:r>
              <a:rPr dirty="0" err="1"/>
              <a:t>сад</a:t>
            </a:r>
            <a:r>
              <a:rPr dirty="0"/>
              <a:t>/</a:t>
            </a:r>
            <a:r>
              <a:rPr dirty="0" err="1"/>
              <a:t>огород</a:t>
            </a:r>
            <a:r>
              <a:rPr dirty="0"/>
              <a:t> и </a:t>
            </a:r>
            <a:r>
              <a:rPr dirty="0" err="1"/>
              <a:t>др</a:t>
            </a:r>
            <a:r>
              <a:rPr dirty="0"/>
              <a:t>.).</a:t>
            </a:r>
          </a:p>
        </p:txBody>
      </p:sp>
      <p:pic>
        <p:nvPicPr>
          <p:cNvPr id="120" name="image11.jpeg" descr="dreamstime_s_388970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2078" y="3202186"/>
            <a:ext cx="5256586" cy="371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050951" y="1027112"/>
            <a:ext cx="5806235" cy="551361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t>ПОДВЕДЕМ ИТОГ: ОБСУДИМ ВМЕСТЕ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443806" y="1956840"/>
            <a:ext cx="10009112" cy="532924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700" b="1" u="sng">
                <a:solidFill>
                  <a:srgbClr val="31859C"/>
                </a:solidFill>
              </a:defRPr>
            </a:pPr>
            <a:r>
              <a:rPr dirty="0"/>
              <a:t>ВОПРОСЫ:</a:t>
            </a:r>
          </a:p>
          <a:p>
            <a:pPr marL="457200" indent="-457200">
              <a:buFontTx/>
              <a:buAutoNum type="arabicPeriod"/>
              <a:defRPr sz="1700">
                <a:solidFill>
                  <a:srgbClr val="424242"/>
                </a:solidFill>
              </a:defRPr>
            </a:pPr>
            <a:r>
              <a:rPr dirty="0" err="1" smtClean="0"/>
              <a:t>Что</a:t>
            </a:r>
            <a:r>
              <a:rPr dirty="0" smtClean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узнали</a:t>
            </a:r>
            <a:r>
              <a:rPr dirty="0"/>
              <a:t> </a:t>
            </a:r>
            <a:r>
              <a:rPr dirty="0" err="1"/>
              <a:t>сегодня</a:t>
            </a:r>
            <a:r>
              <a:rPr dirty="0"/>
              <a:t> </a:t>
            </a:r>
            <a:r>
              <a:rPr dirty="0" err="1"/>
              <a:t>нового</a:t>
            </a:r>
            <a:r>
              <a:rPr dirty="0"/>
              <a:t>?</a:t>
            </a:r>
          </a:p>
          <a:p>
            <a:pPr marL="457200" indent="-457200">
              <a:buFontTx/>
              <a:buAutoNum type="arabicPeriod"/>
              <a:defRPr sz="1700">
                <a:solidFill>
                  <a:srgbClr val="424242"/>
                </a:solidFill>
              </a:defRPr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расскажете</a:t>
            </a:r>
            <a:r>
              <a:rPr dirty="0"/>
              <a:t> </a:t>
            </a:r>
            <a:r>
              <a:rPr dirty="0" err="1"/>
              <a:t>своим</a:t>
            </a:r>
            <a:r>
              <a:rPr dirty="0"/>
              <a:t> </a:t>
            </a:r>
            <a:r>
              <a:rPr dirty="0" err="1"/>
              <a:t>родителям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этом</a:t>
            </a:r>
            <a:r>
              <a:rPr dirty="0"/>
              <a:t> </a:t>
            </a:r>
            <a:r>
              <a:rPr dirty="0" err="1"/>
              <a:t>уроке</a:t>
            </a:r>
            <a:r>
              <a:rPr dirty="0"/>
              <a:t>?</a:t>
            </a:r>
          </a:p>
          <a:p>
            <a:pPr marL="457200" indent="-457200">
              <a:buFontTx/>
              <a:buAutoNum type="arabicPeriod"/>
              <a:defRPr sz="1700">
                <a:solidFill>
                  <a:srgbClr val="424242"/>
                </a:solidFill>
              </a:defRPr>
            </a:pP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ли</a:t>
            </a:r>
            <a:r>
              <a:rPr dirty="0"/>
              <a:t> у </a:t>
            </a:r>
            <a:r>
              <a:rPr dirty="0" err="1"/>
              <a:t>Вас</a:t>
            </a:r>
            <a:r>
              <a:rPr dirty="0"/>
              <a:t> </a:t>
            </a:r>
            <a:r>
              <a:rPr dirty="0" err="1"/>
              <a:t>опыт</a:t>
            </a:r>
            <a:r>
              <a:rPr dirty="0"/>
              <a:t> </a:t>
            </a:r>
            <a:r>
              <a:rPr dirty="0" err="1"/>
              <a:t>составления</a:t>
            </a:r>
            <a:r>
              <a:rPr dirty="0"/>
              <a:t> </a:t>
            </a:r>
            <a:r>
              <a:rPr dirty="0" err="1"/>
              <a:t>своего</a:t>
            </a:r>
            <a:r>
              <a:rPr dirty="0"/>
              <a:t> </a:t>
            </a:r>
            <a:r>
              <a:rPr dirty="0" err="1"/>
              <a:t>финансового</a:t>
            </a:r>
            <a:r>
              <a:rPr dirty="0"/>
              <a:t> </a:t>
            </a:r>
            <a:r>
              <a:rPr dirty="0" err="1"/>
              <a:t>плана</a:t>
            </a:r>
            <a:r>
              <a:rPr dirty="0"/>
              <a:t>?</a:t>
            </a:r>
          </a:p>
          <a:p>
            <a:pPr marL="0" indent="0">
              <a:buSzTx/>
              <a:buNone/>
              <a:defRPr sz="1700">
                <a:solidFill>
                  <a:srgbClr val="31859C"/>
                </a:solidFill>
              </a:defRPr>
            </a:pPr>
            <a:endParaRPr dirty="0"/>
          </a:p>
          <a:p>
            <a:pPr marL="0" indent="0">
              <a:buSzTx/>
              <a:buNone/>
              <a:defRPr sz="1700" b="1" u="sng">
                <a:solidFill>
                  <a:srgbClr val="31859C"/>
                </a:solidFill>
              </a:defRPr>
            </a:pPr>
            <a:r>
              <a:rPr dirty="0"/>
              <a:t>ЗАДАНИЕ:</a:t>
            </a:r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r>
              <a:rPr dirty="0" smtClean="0"/>
              <a:t>1</a:t>
            </a:r>
            <a:r>
              <a:rPr dirty="0"/>
              <a:t>. </a:t>
            </a:r>
            <a:r>
              <a:rPr dirty="0" err="1"/>
              <a:t>Поразмышляйте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</a:t>
            </a:r>
            <a:r>
              <a:rPr dirty="0" err="1"/>
              <a:t>услышанным</a:t>
            </a:r>
            <a:r>
              <a:rPr dirty="0"/>
              <a:t> </a:t>
            </a:r>
            <a:r>
              <a:rPr dirty="0" err="1"/>
              <a:t>сегодня</a:t>
            </a:r>
            <a:r>
              <a:rPr dirty="0"/>
              <a:t>: </a:t>
            </a:r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endParaRPr dirty="0"/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r>
              <a:rPr dirty="0"/>
              <a:t>2. </a:t>
            </a:r>
            <a:r>
              <a:rPr dirty="0" err="1"/>
              <a:t>Напишите</a:t>
            </a:r>
            <a:r>
              <a:rPr dirty="0"/>
              <a:t> </a:t>
            </a:r>
            <a:r>
              <a:rPr dirty="0" err="1"/>
              <a:t>эссе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теме</a:t>
            </a:r>
            <a:r>
              <a:rPr dirty="0"/>
              <a:t> </a:t>
            </a:r>
            <a:r>
              <a:rPr dirty="0" err="1"/>
              <a:t>финансовой</a:t>
            </a:r>
            <a:r>
              <a:rPr dirty="0"/>
              <a:t> </a:t>
            </a:r>
            <a:r>
              <a:rPr dirty="0" err="1"/>
              <a:t>грамотности</a:t>
            </a:r>
            <a:r>
              <a:rPr dirty="0"/>
              <a:t> и </a:t>
            </a:r>
            <a:r>
              <a:rPr dirty="0" err="1"/>
              <a:t>примите</a:t>
            </a:r>
            <a:r>
              <a:rPr dirty="0"/>
              <a:t> </a:t>
            </a:r>
            <a:r>
              <a:rPr dirty="0" err="1"/>
              <a:t>участие</a:t>
            </a:r>
            <a:r>
              <a:rPr dirty="0"/>
              <a:t> в </a:t>
            </a:r>
            <a:r>
              <a:rPr dirty="0" err="1"/>
              <a:t>конкурсе</a:t>
            </a:r>
            <a:r>
              <a:rPr dirty="0"/>
              <a:t> </a:t>
            </a:r>
            <a:r>
              <a:rPr dirty="0" err="1"/>
              <a:t>эссе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проводится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Недели</a:t>
            </a:r>
            <a:r>
              <a:rPr dirty="0"/>
              <a:t> </a:t>
            </a:r>
            <a:r>
              <a:rPr dirty="0" err="1"/>
              <a:t>финансовой</a:t>
            </a:r>
            <a:r>
              <a:rPr dirty="0"/>
              <a:t> </a:t>
            </a:r>
            <a:r>
              <a:rPr dirty="0" err="1"/>
              <a:t>грамотности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и </a:t>
            </a:r>
            <a:r>
              <a:rPr dirty="0" err="1"/>
              <a:t>молодежи</a:t>
            </a:r>
            <a:r>
              <a:rPr dirty="0"/>
              <a:t> - </a:t>
            </a:r>
            <a:r>
              <a:rPr dirty="0" smtClean="0"/>
              <a:t>201</a:t>
            </a:r>
            <a:r>
              <a:rPr lang="ru-RU" dirty="0" smtClean="0"/>
              <a:t>9</a:t>
            </a:r>
            <a:r>
              <a:rPr dirty="0" smtClean="0"/>
              <a:t>.</a:t>
            </a:r>
            <a:endParaRPr dirty="0"/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endParaRPr dirty="0"/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r>
              <a:rPr dirty="0" err="1"/>
              <a:t>Вся</a:t>
            </a:r>
            <a:r>
              <a:rPr dirty="0"/>
              <a:t> </a:t>
            </a:r>
            <a:r>
              <a:rPr dirty="0" err="1"/>
              <a:t>информация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портале</a:t>
            </a:r>
            <a:r>
              <a:rPr dirty="0"/>
              <a:t> </a:t>
            </a:r>
            <a:r>
              <a:rPr dirty="0" err="1"/>
              <a:t>Минфина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 smtClean="0"/>
              <a:t>:</a:t>
            </a:r>
            <a:r>
              <a:rPr lang="ru-RU" dirty="0" smtClean="0"/>
              <a:t> </a:t>
            </a:r>
            <a:r>
              <a:rPr dirty="0" smtClean="0">
                <a:hlinkClick r:id="rId2"/>
              </a:rPr>
              <a:t>http</a:t>
            </a:r>
            <a:r>
              <a:rPr dirty="0">
                <a:hlinkClick r:id="rId2"/>
              </a:rPr>
              <a:t>://вашифинансы.рф/week2018/concurses/</a:t>
            </a:r>
            <a:r>
              <a:rPr u="none" dirty="0">
                <a:solidFill>
                  <a:srgbClr val="424242"/>
                </a:solidFill>
                <a:uFillTx/>
              </a:rPr>
              <a:t>  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731838" y="1052512"/>
            <a:ext cx="9371013" cy="56549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/>
              <a:t>ЖИЗНЕННАЯ СИТУАЦИЯ </a:t>
            </a:r>
            <a:r>
              <a:rPr dirty="0" smtClean="0"/>
              <a:t>№</a:t>
            </a:r>
            <a:r>
              <a:rPr lang="en-US" dirty="0" smtClean="0"/>
              <a:t>4</a:t>
            </a:r>
            <a:r>
              <a:rPr dirty="0" smtClean="0"/>
              <a:t>:</a:t>
            </a:r>
            <a:r>
              <a:rPr lang="ru-RU" dirty="0" smtClean="0"/>
              <a:t> </a:t>
            </a:r>
            <a:r>
              <a:rPr dirty="0" smtClean="0"/>
              <a:t>БОЛЬШ</a:t>
            </a:r>
            <a:r>
              <a:rPr lang="ru-RU" dirty="0" smtClean="0"/>
              <a:t>АЯ</a:t>
            </a:r>
            <a:r>
              <a:rPr dirty="0" smtClean="0"/>
              <a:t> ПОКУПК</a:t>
            </a:r>
            <a:r>
              <a:rPr lang="ru-RU" dirty="0" smtClean="0"/>
              <a:t>А</a:t>
            </a:r>
            <a:r>
              <a:rPr dirty="0" smtClean="0"/>
              <a:t> </a:t>
            </a:r>
            <a:r>
              <a:rPr dirty="0"/>
              <a:t>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659830" y="1781868"/>
            <a:ext cx="9721080" cy="2212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lang="ru-RU" dirty="0"/>
              <a:t>У семьи Петровых сломался холодильник. </a:t>
            </a:r>
            <a:endParaRPr lang="en-US" dirty="0" smtClean="0"/>
          </a:p>
          <a:p>
            <a:r>
              <a:rPr lang="ru-RU" dirty="0" smtClean="0"/>
              <a:t>Возникла </a:t>
            </a:r>
            <a:r>
              <a:rPr lang="ru-RU" dirty="0"/>
              <a:t>необходимость купить новый. Саша предложил заказать его в интернет-магазине. А Петр Алексеевич хочет приобрести его в магазине бытовой техники.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Чье </a:t>
            </a:r>
            <a:r>
              <a:rPr lang="ru-RU" dirty="0"/>
              <a:t>решение позволит сэкономить семейные средства? </a:t>
            </a:r>
            <a:endParaRPr lang="en-US" dirty="0" smtClean="0"/>
          </a:p>
          <a:p>
            <a:r>
              <a:rPr lang="ru-RU" dirty="0" smtClean="0"/>
              <a:t>Почему</a:t>
            </a:r>
            <a:r>
              <a:rPr lang="ru-RU" dirty="0"/>
              <a:t>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2073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299790" y="1052512"/>
            <a:ext cx="10081120" cy="637506"/>
          </a:xfrm>
          <a:prstGeom prst="rect">
            <a:avLst/>
          </a:prstGeom>
        </p:spPr>
        <p:txBody>
          <a:bodyPr/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/>
              <a:t>ЖИЗНЕННАЯ СИТУАЦИЯ </a:t>
            </a:r>
            <a:r>
              <a:rPr dirty="0" smtClean="0"/>
              <a:t>№</a:t>
            </a:r>
            <a:r>
              <a:rPr lang="ru-RU" dirty="0" smtClean="0"/>
              <a:t>5</a:t>
            </a:r>
            <a:r>
              <a:rPr dirty="0" smtClean="0"/>
              <a:t>:</a:t>
            </a:r>
            <a:r>
              <a:rPr lang="ru-RU" dirty="0" smtClean="0"/>
              <a:t> ЛОГИКА </a:t>
            </a:r>
            <a:r>
              <a:rPr dirty="0" smtClean="0"/>
              <a:t>ПОКУП</a:t>
            </a:r>
            <a:r>
              <a:rPr lang="ru-RU" dirty="0"/>
              <a:t>О</a:t>
            </a:r>
            <a:r>
              <a:rPr dirty="0" smtClean="0"/>
              <a:t>К </a:t>
            </a:r>
            <a:r>
              <a:rPr dirty="0"/>
              <a:t>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659831" y="1781868"/>
            <a:ext cx="9793088" cy="26444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dirty="0"/>
              <a:t>   </a:t>
            </a:r>
            <a:r>
              <a:rPr lang="ru-RU" dirty="0"/>
              <a:t>Рядом с домом </a:t>
            </a:r>
            <a:r>
              <a:rPr lang="ru-RU" dirty="0" smtClean="0"/>
              <a:t>семьи </a:t>
            </a:r>
            <a:r>
              <a:rPr lang="ru-RU" dirty="0"/>
              <a:t>Петровых есть небольшой магазинчик, где отсутствует система скидок, чуть дальше расположен другой магазин, в котором действует система скидок для постоянных покупателей, проводятся акции. Саша Петров предпочитает покупать товары именно в этом магазине, несмотря на его неудобное расположение.</a:t>
            </a:r>
          </a:p>
          <a:p>
            <a:r>
              <a:rPr lang="ru-RU" dirty="0"/>
              <a:t>Таня Иванова всегда покупает товары в магазине рядом с домом, но данный магазин никогда не предоставляет клиентам скидки.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Саши или у Тани расходы будут меньше?</a:t>
            </a:r>
          </a:p>
        </p:txBody>
      </p:sp>
    </p:spTree>
    <p:extLst>
      <p:ext uri="{BB962C8B-B14F-4D97-AF65-F5344CB8AC3E}">
        <p14:creationId xmlns:p14="http://schemas.microsoft.com/office/powerpoint/2010/main" val="22479918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587822" y="1052512"/>
            <a:ext cx="9515029" cy="565498"/>
          </a:xfrm>
          <a:prstGeom prst="rect">
            <a:avLst/>
          </a:prstGeom>
        </p:spPr>
        <p:txBody>
          <a:bodyPr/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/>
              <a:t>ЖИЗНЕННАЯ СИТУАЦИЯ </a:t>
            </a:r>
            <a:r>
              <a:rPr dirty="0" smtClean="0"/>
              <a:t>№</a:t>
            </a:r>
            <a:r>
              <a:rPr lang="ru-RU" dirty="0" smtClean="0"/>
              <a:t>6</a:t>
            </a:r>
            <a:r>
              <a:rPr dirty="0" smtClean="0"/>
              <a:t>:</a:t>
            </a:r>
            <a:r>
              <a:rPr lang="ru-RU" dirty="0" smtClean="0"/>
              <a:t> ПЛАН </a:t>
            </a:r>
            <a:r>
              <a:rPr dirty="0" smtClean="0"/>
              <a:t>НАКОПЛЕН</a:t>
            </a:r>
            <a:r>
              <a:rPr lang="ru-RU" dirty="0" smtClean="0"/>
              <a:t>ИЙ</a:t>
            </a:r>
            <a:r>
              <a:rPr dirty="0" smtClean="0"/>
              <a:t> </a:t>
            </a:r>
            <a:r>
              <a:rPr dirty="0"/>
              <a:t>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5028307" y="1781868"/>
            <a:ext cx="4433045" cy="5745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dirty="0"/>
              <a:t>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1838" y="2147034"/>
            <a:ext cx="9732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Финансовая цель Тани Ивановой стоит 5600 рублей.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Татьяна сможет каждый месяц откладывать для покупки телефона по 500 рублей, сколько ей потребуется времени, чтобы накопить нужную сумму?</a:t>
            </a:r>
          </a:p>
        </p:txBody>
      </p:sp>
    </p:spTree>
    <p:extLst>
      <p:ext uri="{BB962C8B-B14F-4D97-AF65-F5344CB8AC3E}">
        <p14:creationId xmlns:p14="http://schemas.microsoft.com/office/powerpoint/2010/main" val="16005645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71798" y="1233103"/>
            <a:ext cx="3122615" cy="179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3795A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СЕМЬЯ ПЕТРОВЫХ</a:t>
            </a:r>
            <a:br>
              <a:rPr dirty="0"/>
            </a:br>
            <a:r>
              <a:rPr sz="1800" b="0" dirty="0" err="1">
                <a:solidFill>
                  <a:srgbClr val="404040"/>
                </a:solidFill>
              </a:rPr>
              <a:t>Петр</a:t>
            </a:r>
            <a:r>
              <a:rPr sz="1800" b="0" dirty="0">
                <a:solidFill>
                  <a:srgbClr val="404040"/>
                </a:solidFill>
              </a:rPr>
              <a:t> </a:t>
            </a:r>
            <a:r>
              <a:rPr sz="1800" b="0" dirty="0" err="1">
                <a:solidFill>
                  <a:srgbClr val="404040"/>
                </a:solidFill>
              </a:rPr>
              <a:t>Алексеевич</a:t>
            </a:r>
            <a:r>
              <a:rPr sz="1800" b="0" dirty="0">
                <a:solidFill>
                  <a:srgbClr val="404040"/>
                </a:solidFill>
              </a:rPr>
              <a:t>,</a:t>
            </a:r>
            <a:br>
              <a:rPr sz="1800" b="0" dirty="0">
                <a:solidFill>
                  <a:srgbClr val="404040"/>
                </a:solidFill>
              </a:rPr>
            </a:br>
            <a:r>
              <a:rPr sz="1800" b="0" dirty="0" err="1">
                <a:solidFill>
                  <a:srgbClr val="404040"/>
                </a:solidFill>
              </a:rPr>
              <a:t>Мария</a:t>
            </a:r>
            <a:r>
              <a:rPr sz="1800" b="0" dirty="0">
                <a:solidFill>
                  <a:srgbClr val="404040"/>
                </a:solidFill>
              </a:rPr>
              <a:t> </a:t>
            </a:r>
            <a:r>
              <a:rPr sz="1800" b="0" dirty="0" err="1">
                <a:solidFill>
                  <a:srgbClr val="404040"/>
                </a:solidFill>
              </a:rPr>
              <a:t>Фёдоровна</a:t>
            </a:r>
            <a:r>
              <a:rPr sz="1800" b="0" dirty="0">
                <a:solidFill>
                  <a:srgbClr val="404040"/>
                </a:solidFill>
              </a:rPr>
              <a:t>,</a:t>
            </a:r>
            <a:br>
              <a:rPr sz="1800" b="0" dirty="0">
                <a:solidFill>
                  <a:srgbClr val="404040"/>
                </a:solidFill>
              </a:rPr>
            </a:br>
            <a:r>
              <a:rPr sz="1800" b="0" dirty="0" err="1">
                <a:solidFill>
                  <a:srgbClr val="404040"/>
                </a:solidFill>
              </a:rPr>
              <a:t>Саша</a:t>
            </a:r>
            <a:r>
              <a:rPr sz="1800" b="0" dirty="0">
                <a:solidFill>
                  <a:srgbClr val="404040"/>
                </a:solidFill>
              </a:rPr>
              <a:t>, 11 </a:t>
            </a:r>
            <a:r>
              <a:rPr sz="1800" b="0" dirty="0" err="1">
                <a:solidFill>
                  <a:srgbClr val="404040"/>
                </a:solidFill>
              </a:rPr>
              <a:t>лет</a:t>
            </a:r>
            <a:r>
              <a:rPr sz="1800" b="0" dirty="0">
                <a:solidFill>
                  <a:srgbClr val="404040"/>
                </a:solidFill>
              </a:rPr>
              <a:t>,</a:t>
            </a:r>
            <a:br>
              <a:rPr sz="1800" b="0" dirty="0">
                <a:solidFill>
                  <a:srgbClr val="404040"/>
                </a:solidFill>
              </a:rPr>
            </a:br>
            <a:r>
              <a:rPr sz="1800" b="0" dirty="0" err="1">
                <a:solidFill>
                  <a:srgbClr val="404040"/>
                </a:solidFill>
              </a:rPr>
              <a:t>Оля</a:t>
            </a:r>
            <a:r>
              <a:rPr sz="1800" b="0" dirty="0">
                <a:solidFill>
                  <a:srgbClr val="404040"/>
                </a:solidFill>
              </a:rPr>
              <a:t>, 13 </a:t>
            </a:r>
            <a:r>
              <a:rPr sz="1800" b="0" dirty="0" err="1">
                <a:solidFill>
                  <a:srgbClr val="404040"/>
                </a:solidFill>
              </a:rPr>
              <a:t>лет</a:t>
            </a:r>
            <a:r>
              <a:rPr sz="1800" b="0" dirty="0">
                <a:solidFill>
                  <a:srgbClr val="404040"/>
                </a:solidFill>
              </a:rPr>
              <a:t/>
            </a:r>
            <a:br>
              <a:rPr sz="1800" b="0" dirty="0">
                <a:solidFill>
                  <a:srgbClr val="404040"/>
                </a:solidFill>
              </a:rPr>
            </a:br>
            <a:endParaRPr sz="1800" b="0" dirty="0">
              <a:solidFill>
                <a:srgbClr val="404040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5182232" y="4354314"/>
            <a:ext cx="3122615" cy="172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3795A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СЕМЬЯ ИВАНОВЫХ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1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Дмитрий</a:t>
            </a:r>
            <a:r>
              <a:rPr dirty="0"/>
              <a:t> </a:t>
            </a:r>
            <a:r>
              <a:rPr dirty="0" err="1"/>
              <a:t>Иванович</a:t>
            </a:r>
            <a:r>
              <a:rPr dirty="0"/>
              <a:t>,</a:t>
            </a:r>
            <a:br>
              <a:rPr dirty="0"/>
            </a:br>
            <a:r>
              <a:rPr dirty="0" err="1"/>
              <a:t>Елена</a:t>
            </a:r>
            <a:r>
              <a:rPr dirty="0"/>
              <a:t> </a:t>
            </a:r>
            <a:r>
              <a:rPr dirty="0" err="1"/>
              <a:t>Викторовна</a:t>
            </a:r>
            <a:r>
              <a:rPr dirty="0"/>
              <a:t>,</a:t>
            </a:r>
            <a:br>
              <a:rPr dirty="0"/>
            </a:br>
            <a:r>
              <a:rPr dirty="0" err="1"/>
              <a:t>Коля</a:t>
            </a:r>
            <a:r>
              <a:rPr dirty="0"/>
              <a:t>, 12 </a:t>
            </a:r>
            <a:r>
              <a:rPr dirty="0" err="1"/>
              <a:t>лет</a:t>
            </a:r>
            <a:r>
              <a:rPr dirty="0"/>
              <a:t>,</a:t>
            </a:r>
            <a:br>
              <a:rPr dirty="0"/>
            </a:br>
            <a:r>
              <a:rPr dirty="0" err="1"/>
              <a:t>Таня</a:t>
            </a:r>
            <a:r>
              <a:rPr dirty="0"/>
              <a:t>, 11 </a:t>
            </a:r>
            <a:r>
              <a:rPr dirty="0" err="1"/>
              <a:t>лет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4" name="image6.jpeg" descr="1480913452005_family-saving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350" y="2266081"/>
            <a:ext cx="2727329" cy="181768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5154024" y="925569"/>
            <a:ext cx="4275656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97754">
              <a:defRPr sz="2200" b="1">
                <a:solidFill>
                  <a:srgbClr val="D848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ЗНАКОМЬТЕСЬ, </a:t>
            </a:r>
          </a:p>
          <a:p>
            <a:pPr algn="ctr" defTabSz="497754">
              <a:defRPr sz="2200" b="1">
                <a:solidFill>
                  <a:srgbClr val="D848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НАШИ </a:t>
            </a:r>
            <a:r>
              <a:rPr dirty="0" err="1"/>
              <a:t>НАШИ</a:t>
            </a:r>
            <a:r>
              <a:rPr dirty="0"/>
              <a:t> ГЕРОИ</a:t>
            </a:r>
          </a:p>
        </p:txBody>
      </p:sp>
      <p:pic>
        <p:nvPicPr>
          <p:cNvPr id="6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423" y="3051453"/>
            <a:ext cx="2472045" cy="1817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0" y="969962"/>
            <a:ext cx="10680700" cy="900638"/>
          </a:xfrm>
          <a:prstGeom prst="rect">
            <a:avLst/>
          </a:prstGeom>
        </p:spPr>
        <p:txBody>
          <a:bodyPr/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rPr dirty="0"/>
              <a:t>ЖИЗНЕННАЯ СИТУАЦИЯ №1</a:t>
            </a:r>
            <a:r>
              <a:rPr dirty="0" smtClean="0"/>
              <a:t>:</a:t>
            </a:r>
            <a:r>
              <a:rPr lang="ru-RU" dirty="0" smtClean="0"/>
              <a:t> </a:t>
            </a:r>
            <a:r>
              <a:rPr dirty="0" smtClean="0"/>
              <a:t>ИДЕМ </a:t>
            </a:r>
            <a:r>
              <a:rPr dirty="0"/>
              <a:t>В МАГАЗИН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1163887" y="2269133"/>
            <a:ext cx="8738060" cy="1077069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96000"/>
              </a:lnSpc>
              <a:spcBef>
                <a:spcPts val="400"/>
              </a:spcBef>
              <a:buSzTx/>
              <a:buNone/>
              <a:defRPr sz="1800"/>
            </a:pPr>
            <a:r>
              <a:rPr dirty="0"/>
              <a:t>	</a:t>
            </a:r>
            <a:r>
              <a:rPr dirty="0" err="1"/>
              <a:t>Раз</a:t>
            </a:r>
            <a:r>
              <a:rPr dirty="0"/>
              <a:t> в </a:t>
            </a:r>
            <a:r>
              <a:rPr dirty="0" err="1"/>
              <a:t>неделю</a:t>
            </a:r>
            <a:r>
              <a:rPr dirty="0"/>
              <a:t> и </a:t>
            </a:r>
            <a:r>
              <a:rPr dirty="0" err="1"/>
              <a:t>семья</a:t>
            </a:r>
            <a:r>
              <a:rPr dirty="0"/>
              <a:t> </a:t>
            </a:r>
            <a:r>
              <a:rPr dirty="0" err="1"/>
              <a:t>Петровых</a:t>
            </a:r>
            <a:r>
              <a:rPr dirty="0"/>
              <a:t>, и </a:t>
            </a:r>
            <a:r>
              <a:rPr dirty="0" err="1"/>
              <a:t>семья</a:t>
            </a:r>
            <a:r>
              <a:rPr dirty="0"/>
              <a:t> </a:t>
            </a:r>
            <a:r>
              <a:rPr dirty="0" err="1"/>
              <a:t>Ивановых</a:t>
            </a:r>
            <a:r>
              <a:rPr dirty="0"/>
              <a:t> </a:t>
            </a:r>
            <a:r>
              <a:rPr dirty="0" err="1"/>
              <a:t>ходят</a:t>
            </a:r>
            <a:r>
              <a:rPr dirty="0"/>
              <a:t> в </a:t>
            </a:r>
            <a:r>
              <a:rPr dirty="0" err="1"/>
              <a:t>супермаркет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продуктами</a:t>
            </a:r>
            <a:r>
              <a:rPr dirty="0"/>
              <a:t> и </a:t>
            </a:r>
            <a:r>
              <a:rPr dirty="0" err="1"/>
              <a:t>разными</a:t>
            </a:r>
            <a:r>
              <a:rPr dirty="0"/>
              <a:t> </a:t>
            </a:r>
            <a:r>
              <a:rPr dirty="0" err="1"/>
              <a:t>бытовыми</a:t>
            </a:r>
            <a:r>
              <a:rPr dirty="0"/>
              <a:t> </a:t>
            </a:r>
            <a:r>
              <a:rPr dirty="0" err="1"/>
              <a:t>мелочами</a:t>
            </a:r>
            <a:r>
              <a:rPr dirty="0"/>
              <a:t>.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правило</a:t>
            </a:r>
            <a:r>
              <a:rPr dirty="0"/>
              <a:t>,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тратят</a:t>
            </a:r>
            <a:r>
              <a:rPr dirty="0"/>
              <a:t> </a:t>
            </a:r>
            <a:r>
              <a:rPr dirty="0" err="1"/>
              <a:t>примерно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3-4 </a:t>
            </a:r>
            <a:r>
              <a:rPr dirty="0" err="1"/>
              <a:t>тысячи</a:t>
            </a:r>
            <a:r>
              <a:rPr dirty="0"/>
              <a:t> </a:t>
            </a:r>
            <a:r>
              <a:rPr dirty="0" err="1"/>
              <a:t>рублей</a:t>
            </a:r>
            <a:r>
              <a:rPr dirty="0"/>
              <a:t>, </a:t>
            </a:r>
            <a:r>
              <a:rPr dirty="0" err="1"/>
              <a:t>делая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всю</a:t>
            </a:r>
            <a:r>
              <a:rPr dirty="0"/>
              <a:t> </a:t>
            </a:r>
            <a:r>
              <a:rPr dirty="0" err="1"/>
              <a:t>неделю</a:t>
            </a:r>
            <a:r>
              <a:rPr dirty="0"/>
              <a:t>. 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71" name="image7.jpeg" descr="1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806" y="3202186"/>
            <a:ext cx="4680520" cy="2974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189312" y="969962"/>
            <a:ext cx="5964340" cy="850109"/>
          </a:xfrm>
          <a:prstGeom prst="rect">
            <a:avLst/>
          </a:prstGeom>
        </p:spPr>
        <p:txBody>
          <a:bodyPr/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ЖИЗНЕННАЯ СИТУАЦИЯ №1: </a:t>
            </a:r>
          </a:p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СЕМЬЯ </a:t>
            </a:r>
            <a:r>
              <a:rPr u="sng"/>
              <a:t>ПЕТРОВЫХ</a:t>
            </a:r>
            <a:r>
              <a:t> ИДЕТ В МАГАЗИН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299790" y="1841697"/>
            <a:ext cx="10260241" cy="546065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r>
              <a:rPr dirty="0"/>
              <a:t>	</a:t>
            </a:r>
            <a:r>
              <a:rPr dirty="0" err="1">
                <a:solidFill>
                  <a:srgbClr val="404040"/>
                </a:solidFill>
              </a:rPr>
              <a:t>Петровы</a:t>
            </a:r>
            <a:r>
              <a:rPr dirty="0">
                <a:solidFill>
                  <a:srgbClr val="404040"/>
                </a:solidFill>
              </a:rPr>
              <a:t>, </a:t>
            </a:r>
            <a:r>
              <a:rPr dirty="0" err="1">
                <a:solidFill>
                  <a:srgbClr val="404040"/>
                </a:solidFill>
              </a:rPr>
              <a:t>раскладывая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продукты</a:t>
            </a:r>
            <a:r>
              <a:rPr dirty="0">
                <a:solidFill>
                  <a:srgbClr val="404040"/>
                </a:solidFill>
              </a:rPr>
              <a:t>, </a:t>
            </a:r>
            <a:r>
              <a:rPr dirty="0" err="1">
                <a:solidFill>
                  <a:srgbClr val="404040"/>
                </a:solidFill>
              </a:rPr>
              <a:t>бытовую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химию</a:t>
            </a:r>
            <a:r>
              <a:rPr dirty="0">
                <a:solidFill>
                  <a:srgbClr val="404040"/>
                </a:solidFill>
              </a:rPr>
              <a:t> и </a:t>
            </a:r>
            <a:r>
              <a:rPr dirty="0" err="1">
                <a:solidFill>
                  <a:srgbClr val="404040"/>
                </a:solidFill>
              </a:rPr>
              <a:t>другие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товары</a:t>
            </a:r>
            <a:r>
              <a:rPr dirty="0">
                <a:solidFill>
                  <a:srgbClr val="404040"/>
                </a:solidFill>
              </a:rPr>
              <a:t>, </a:t>
            </a:r>
            <a:r>
              <a:rPr dirty="0" err="1">
                <a:solidFill>
                  <a:srgbClr val="404040"/>
                </a:solidFill>
              </a:rPr>
              <a:t>купленные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сегодня</a:t>
            </a:r>
            <a:r>
              <a:rPr dirty="0">
                <a:solidFill>
                  <a:srgbClr val="404040"/>
                </a:solidFill>
              </a:rPr>
              <a:t>, </a:t>
            </a:r>
            <a:r>
              <a:rPr dirty="0" err="1">
                <a:solidFill>
                  <a:srgbClr val="404040"/>
                </a:solidFill>
              </a:rPr>
              <a:t>обнаружили</a:t>
            </a:r>
            <a:r>
              <a:rPr dirty="0">
                <a:solidFill>
                  <a:srgbClr val="404040"/>
                </a:solidFill>
              </a:rPr>
              <a:t>, </a:t>
            </a:r>
            <a:r>
              <a:rPr dirty="0" err="1">
                <a:solidFill>
                  <a:srgbClr val="404040"/>
                </a:solidFill>
              </a:rPr>
              <a:t>что</a:t>
            </a:r>
            <a:r>
              <a:rPr dirty="0">
                <a:solidFill>
                  <a:srgbClr val="404040"/>
                </a:solidFill>
              </a:rPr>
              <a:t>:</a:t>
            </a:r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rPr dirty="0"/>
              <a:t>    </a:t>
            </a:r>
            <a:r>
              <a:rPr u="sng" dirty="0" err="1"/>
              <a:t>забыли</a:t>
            </a:r>
            <a:r>
              <a:rPr u="sng" dirty="0"/>
              <a:t> </a:t>
            </a:r>
            <a:r>
              <a:rPr u="sng" dirty="0" err="1"/>
              <a:t>купить</a:t>
            </a:r>
            <a:r>
              <a:rPr dirty="0"/>
              <a:t>:</a:t>
            </a:r>
          </a:p>
          <a:p>
            <a:pPr marL="0" indent="0">
              <a:spcBef>
                <a:spcPts val="400"/>
              </a:spcBef>
              <a:defRPr sz="1800">
                <a:solidFill>
                  <a:srgbClr val="00909B"/>
                </a:solidFill>
              </a:defRPr>
            </a:pPr>
            <a:r>
              <a:rPr dirty="0"/>
              <a:t> </a:t>
            </a:r>
            <a:r>
              <a:rPr dirty="0" err="1">
                <a:solidFill>
                  <a:srgbClr val="404040"/>
                </a:solidFill>
              </a:rPr>
              <a:t>зубную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пасту</a:t>
            </a:r>
            <a:r>
              <a:rPr dirty="0">
                <a:solidFill>
                  <a:srgbClr val="404040"/>
                </a:solidFill>
              </a:rPr>
              <a:t> (</a:t>
            </a:r>
            <a:r>
              <a:rPr dirty="0" err="1">
                <a:solidFill>
                  <a:srgbClr val="404040"/>
                </a:solidFill>
              </a:rPr>
              <a:t>осталось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на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один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день</a:t>
            </a:r>
            <a:r>
              <a:rPr dirty="0">
                <a:solidFill>
                  <a:srgbClr val="404040"/>
                </a:solidFill>
              </a:rPr>
              <a:t>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батарейки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пульта</a:t>
            </a:r>
            <a:r>
              <a:rPr dirty="0"/>
              <a:t> (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работает</a:t>
            </a:r>
            <a:r>
              <a:rPr dirty="0"/>
              <a:t>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масло</a:t>
            </a:r>
            <a:r>
              <a:rPr dirty="0"/>
              <a:t> (</a:t>
            </a:r>
            <a:r>
              <a:rPr dirty="0" err="1"/>
              <a:t>вообще</a:t>
            </a:r>
            <a:r>
              <a:rPr dirty="0"/>
              <a:t> </a:t>
            </a: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никакого</a:t>
            </a:r>
            <a:r>
              <a:rPr dirty="0"/>
              <a:t>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картофель</a:t>
            </a:r>
            <a:r>
              <a:rPr dirty="0"/>
              <a:t>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корм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любимого</a:t>
            </a:r>
            <a:r>
              <a:rPr dirty="0"/>
              <a:t> </a:t>
            </a:r>
            <a:r>
              <a:rPr dirty="0" err="1"/>
              <a:t>кота</a:t>
            </a:r>
            <a:r>
              <a:rPr dirty="0"/>
              <a:t>.</a:t>
            </a:r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rPr dirty="0"/>
              <a:t>   </a:t>
            </a:r>
            <a:r>
              <a:rPr u="sng" dirty="0" err="1"/>
              <a:t>купили</a:t>
            </a:r>
            <a:r>
              <a:rPr u="sng" dirty="0"/>
              <a:t> </a:t>
            </a:r>
            <a:r>
              <a:rPr u="sng" dirty="0" err="1"/>
              <a:t>НЕнужное</a:t>
            </a:r>
            <a:r>
              <a:rPr dirty="0"/>
              <a:t>: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2 </a:t>
            </a:r>
            <a:r>
              <a:rPr dirty="0" err="1"/>
              <a:t>кг</a:t>
            </a:r>
            <a:r>
              <a:rPr dirty="0"/>
              <a:t> </a:t>
            </a:r>
            <a:r>
              <a:rPr dirty="0" err="1"/>
              <a:t>помидоров</a:t>
            </a:r>
            <a:r>
              <a:rPr dirty="0"/>
              <a:t> (</a:t>
            </a:r>
            <a:r>
              <a:rPr dirty="0" err="1"/>
              <a:t>оказалось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остались</a:t>
            </a:r>
            <a:r>
              <a:rPr dirty="0"/>
              <a:t> </a:t>
            </a:r>
            <a:r>
              <a:rPr dirty="0" err="1"/>
              <a:t>помидоры</a:t>
            </a:r>
            <a:r>
              <a:rPr dirty="0"/>
              <a:t> с </a:t>
            </a:r>
            <a:r>
              <a:rPr dirty="0" err="1"/>
              <a:t>прошлой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4 </a:t>
            </a:r>
            <a:r>
              <a:rPr dirty="0" err="1"/>
              <a:t>упаковки</a:t>
            </a:r>
            <a:r>
              <a:rPr dirty="0"/>
              <a:t> </a:t>
            </a:r>
            <a:r>
              <a:rPr dirty="0" err="1"/>
              <a:t>йогуртов</a:t>
            </a:r>
            <a:r>
              <a:rPr dirty="0"/>
              <a:t> с </a:t>
            </a:r>
            <a:r>
              <a:rPr dirty="0" err="1"/>
              <a:t>маленьким</a:t>
            </a:r>
            <a:r>
              <a:rPr dirty="0"/>
              <a:t> </a:t>
            </a:r>
            <a:r>
              <a:rPr dirty="0" err="1"/>
              <a:t>сроком</a:t>
            </a:r>
            <a:r>
              <a:rPr dirty="0"/>
              <a:t> </a:t>
            </a:r>
            <a:r>
              <a:rPr dirty="0" err="1"/>
              <a:t>годности</a:t>
            </a:r>
            <a:r>
              <a:rPr dirty="0"/>
              <a:t> – 5 </a:t>
            </a:r>
            <a:r>
              <a:rPr dirty="0" err="1"/>
              <a:t>дней</a:t>
            </a:r>
            <a:r>
              <a:rPr dirty="0"/>
              <a:t>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комнатные</a:t>
            </a:r>
            <a:r>
              <a:rPr dirty="0"/>
              <a:t> </a:t>
            </a:r>
            <a:r>
              <a:rPr dirty="0" err="1"/>
              <a:t>растения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акции</a:t>
            </a:r>
            <a:r>
              <a:rPr dirty="0"/>
              <a:t> (</a:t>
            </a:r>
            <a:r>
              <a:rPr dirty="0" err="1"/>
              <a:t>покупаешь</a:t>
            </a:r>
            <a:r>
              <a:rPr dirty="0"/>
              <a:t> </a:t>
            </a:r>
            <a:r>
              <a:rPr dirty="0" err="1"/>
              <a:t>два</a:t>
            </a:r>
            <a:r>
              <a:rPr dirty="0"/>
              <a:t>, </a:t>
            </a:r>
            <a:r>
              <a:rPr dirty="0" err="1"/>
              <a:t>третье</a:t>
            </a:r>
            <a:r>
              <a:rPr dirty="0"/>
              <a:t> – в </a:t>
            </a:r>
            <a:r>
              <a:rPr dirty="0" err="1"/>
              <a:t>подарок</a:t>
            </a:r>
            <a:r>
              <a:rPr dirty="0"/>
              <a:t>), </a:t>
            </a:r>
            <a:r>
              <a:rPr dirty="0" err="1"/>
              <a:t>которые</a:t>
            </a:r>
            <a:r>
              <a:rPr dirty="0"/>
              <a:t> 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оказалось</a:t>
            </a:r>
            <a:r>
              <a:rPr dirty="0"/>
              <a:t> ,</a:t>
            </a:r>
            <a:r>
              <a:rPr dirty="0" err="1"/>
              <a:t>ставить</a:t>
            </a:r>
            <a:r>
              <a:rPr dirty="0"/>
              <a:t> </a:t>
            </a:r>
            <a:r>
              <a:rPr dirty="0" err="1"/>
              <a:t>некуда</a:t>
            </a:r>
            <a:r>
              <a:rPr dirty="0"/>
              <a:t>.</a:t>
            </a:r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rPr dirty="0" err="1"/>
              <a:t>Потратили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500 </a:t>
            </a:r>
            <a:r>
              <a:rPr dirty="0" err="1"/>
              <a:t>рублей</a:t>
            </a:r>
            <a:r>
              <a:rPr dirty="0"/>
              <a:t> </a:t>
            </a:r>
            <a:r>
              <a:rPr dirty="0" err="1"/>
              <a:t>больше</a:t>
            </a:r>
            <a:r>
              <a:rPr dirty="0"/>
              <a:t>, </a:t>
            </a:r>
            <a:r>
              <a:rPr dirty="0" err="1"/>
              <a:t>чем</a:t>
            </a:r>
            <a:r>
              <a:rPr dirty="0"/>
              <a:t> </a:t>
            </a:r>
            <a:r>
              <a:rPr dirty="0" err="1"/>
              <a:t>обычно</a:t>
            </a:r>
            <a:r>
              <a:rPr dirty="0"/>
              <a:t>!!!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064048" y="1052512"/>
            <a:ext cx="6229303" cy="928243"/>
          </a:xfrm>
          <a:prstGeom prst="rect">
            <a:avLst/>
          </a:prstGeom>
        </p:spPr>
        <p:txBody>
          <a:bodyPr/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ЖИЗНЕННАЯ СИТУАЦИЯ №1:</a:t>
            </a:r>
          </a:p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СЕМЬЯ </a:t>
            </a:r>
            <a:r>
              <a:rPr u="sng"/>
              <a:t>ИВАНОВЫХ</a:t>
            </a:r>
            <a:r>
              <a:t> ИДЕТ В МАГАЗИН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494604" y="1990625"/>
            <a:ext cx="9814298" cy="286524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rPr dirty="0" err="1"/>
              <a:t>Ивановы</a:t>
            </a:r>
            <a:r>
              <a:rPr dirty="0"/>
              <a:t>, </a:t>
            </a:r>
            <a:r>
              <a:rPr dirty="0" err="1"/>
              <a:t>раскладывая</a:t>
            </a:r>
            <a:r>
              <a:rPr dirty="0"/>
              <a:t> </a:t>
            </a:r>
            <a:r>
              <a:rPr dirty="0" err="1"/>
              <a:t>продукты</a:t>
            </a:r>
            <a:r>
              <a:rPr dirty="0"/>
              <a:t>, </a:t>
            </a:r>
            <a:r>
              <a:rPr dirty="0" err="1"/>
              <a:t>бытовую</a:t>
            </a:r>
            <a:r>
              <a:rPr dirty="0"/>
              <a:t> </a:t>
            </a:r>
            <a:r>
              <a:rPr dirty="0" err="1"/>
              <a:t>химию</a:t>
            </a:r>
            <a:r>
              <a:rPr dirty="0"/>
              <a:t> и </a:t>
            </a:r>
            <a:r>
              <a:rPr dirty="0" err="1"/>
              <a:t>другие</a:t>
            </a:r>
            <a:r>
              <a:rPr dirty="0"/>
              <a:t> </a:t>
            </a:r>
            <a:r>
              <a:rPr dirty="0" err="1"/>
              <a:t>товары</a:t>
            </a:r>
            <a:r>
              <a:rPr dirty="0"/>
              <a:t>, </a:t>
            </a:r>
            <a:r>
              <a:rPr dirty="0" err="1"/>
              <a:t>приобретенные</a:t>
            </a:r>
            <a:r>
              <a:rPr dirty="0"/>
              <a:t> </a:t>
            </a:r>
            <a:r>
              <a:rPr dirty="0" err="1"/>
              <a:t>сегодня</a:t>
            </a:r>
            <a:r>
              <a:rPr dirty="0"/>
              <a:t>, </a:t>
            </a:r>
            <a:r>
              <a:rPr dirty="0" err="1"/>
              <a:t>обнаружили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: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взяли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было</a:t>
            </a:r>
            <a:r>
              <a:rPr dirty="0"/>
              <a:t> </a:t>
            </a:r>
            <a:r>
              <a:rPr dirty="0" err="1"/>
              <a:t>запланировано</a:t>
            </a:r>
            <a:r>
              <a:rPr dirty="0"/>
              <a:t>; 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сэкономили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покупке</a:t>
            </a:r>
            <a:r>
              <a:rPr dirty="0"/>
              <a:t> </a:t>
            </a:r>
            <a:r>
              <a:rPr dirty="0" err="1"/>
              <a:t>макарон</a:t>
            </a:r>
            <a:r>
              <a:rPr dirty="0"/>
              <a:t>, </a:t>
            </a:r>
            <a:r>
              <a:rPr dirty="0" err="1"/>
              <a:t>сахара</a:t>
            </a:r>
            <a:r>
              <a:rPr dirty="0"/>
              <a:t> и </a:t>
            </a:r>
            <a:r>
              <a:rPr dirty="0" err="1"/>
              <a:t>риса</a:t>
            </a:r>
            <a:r>
              <a:rPr dirty="0"/>
              <a:t> (</a:t>
            </a:r>
            <a:r>
              <a:rPr dirty="0" err="1"/>
              <a:t>воспользовались</a:t>
            </a:r>
            <a:r>
              <a:rPr dirty="0"/>
              <a:t> </a:t>
            </a:r>
            <a:r>
              <a:rPr dirty="0" err="1"/>
              <a:t>акцией</a:t>
            </a:r>
            <a:r>
              <a:rPr dirty="0"/>
              <a:t>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следующей</a:t>
            </a:r>
            <a:r>
              <a:rPr dirty="0"/>
              <a:t> </a:t>
            </a:r>
            <a:r>
              <a:rPr dirty="0" err="1"/>
              <a:t>неделе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приобретения</a:t>
            </a:r>
            <a:r>
              <a:rPr dirty="0"/>
              <a:t> </a:t>
            </a:r>
            <a:r>
              <a:rPr dirty="0" err="1"/>
              <a:t>того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набора</a:t>
            </a:r>
            <a:r>
              <a:rPr dirty="0"/>
              <a:t> </a:t>
            </a:r>
            <a:r>
              <a:rPr dirty="0" err="1"/>
              <a:t>товаров</a:t>
            </a:r>
            <a:r>
              <a:rPr dirty="0"/>
              <a:t> </a:t>
            </a:r>
            <a:r>
              <a:rPr dirty="0" err="1"/>
              <a:t>понадобится</a:t>
            </a:r>
            <a:r>
              <a:rPr dirty="0"/>
              <a:t> </a:t>
            </a:r>
            <a:r>
              <a:rPr dirty="0" err="1"/>
              <a:t>меньше</a:t>
            </a:r>
            <a:r>
              <a:rPr dirty="0"/>
              <a:t> </a:t>
            </a:r>
            <a:r>
              <a:rPr dirty="0" err="1"/>
              <a:t>денег</a:t>
            </a:r>
            <a:r>
              <a:rPr dirty="0"/>
              <a:t> (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счет</a:t>
            </a:r>
            <a:r>
              <a:rPr dirty="0"/>
              <a:t> </a:t>
            </a:r>
            <a:r>
              <a:rPr dirty="0" err="1"/>
              <a:t>удачной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 </a:t>
            </a:r>
            <a:r>
              <a:rPr dirty="0" err="1"/>
              <a:t>длительного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).</a:t>
            </a:r>
          </a:p>
        </p:txBody>
      </p:sp>
      <p:pic>
        <p:nvPicPr>
          <p:cNvPr id="80" name="image8.jpeg" descr="rg20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3139" y="4933798"/>
            <a:ext cx="3744543" cy="2314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38520" y="1041945"/>
            <a:ext cx="10558414" cy="720081"/>
          </a:xfrm>
          <a:prstGeom prst="rect">
            <a:avLst/>
          </a:prstGeom>
        </p:spPr>
        <p:txBody>
          <a:bodyPr/>
          <a:lstStyle/>
          <a:p>
            <a:pPr algn="ctr" defTabSz="497754">
              <a:defRPr>
                <a:solidFill>
                  <a:srgbClr val="D84800"/>
                </a:solidFill>
              </a:defRPr>
            </a:pPr>
            <a:r>
              <a:rPr dirty="0"/>
              <a:t>ПОЧЕМУ ДЛЯ СЕМЬИ</a:t>
            </a:r>
            <a:r>
              <a:rPr u="sng" dirty="0"/>
              <a:t> ИВАНОВЫХ </a:t>
            </a:r>
            <a:r>
              <a:rPr dirty="0"/>
              <a:t>ПОХОД В МАГАЗИН ОКАЗАЛСЯ БОЛЕЕ ВЫГОДНЫМ, ЧЕМ ДЛЯ СЕМЬИ </a:t>
            </a:r>
            <a:r>
              <a:rPr u="sng" dirty="0"/>
              <a:t>ПЕТРОВЫХ</a:t>
            </a:r>
            <a:r>
              <a:rPr dirty="0"/>
              <a:t>?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748062" y="1906042"/>
            <a:ext cx="4992166" cy="4484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dirty="0" err="1"/>
              <a:t>Давайте</a:t>
            </a:r>
            <a:r>
              <a:rPr dirty="0"/>
              <a:t> </a:t>
            </a:r>
            <a:r>
              <a:rPr dirty="0" err="1"/>
              <a:t>сравним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финансовое</a:t>
            </a:r>
            <a:r>
              <a:rPr dirty="0"/>
              <a:t> </a:t>
            </a:r>
            <a:r>
              <a:rPr dirty="0" err="1"/>
              <a:t>поведение</a:t>
            </a:r>
            <a:endParaRPr dirty="0"/>
          </a:p>
        </p:txBody>
      </p:sp>
      <p:graphicFrame>
        <p:nvGraphicFramePr>
          <p:cNvPr id="85" name="Table 85"/>
          <p:cNvGraphicFramePr/>
          <p:nvPr>
            <p:extLst>
              <p:ext uri="{D42A27DB-BD31-4B8C-83A1-F6EECF244321}">
                <p14:modId xmlns:p14="http://schemas.microsoft.com/office/powerpoint/2010/main" val="2214115103"/>
              </p:ext>
            </p:extLst>
          </p:nvPr>
        </p:nvGraphicFramePr>
        <p:xfrm>
          <a:off x="1955974" y="2410098"/>
          <a:ext cx="6321824" cy="467818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66668"/>
                <a:gridCol w="3155156"/>
              </a:tblGrid>
              <a:tr h="30734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Петровы</a:t>
                      </a:r>
                      <a:endParaRPr sz="14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"/>
                        </a:rPr>
                        <a:t>Ивановы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07340">
                <a:tc grid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Прежде чем идти в магазин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583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НЕ смотрят, какие продукты и вещи есть в достаточном количестве дома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dirty="0" err="1"/>
                        <a:t>Смотрят</a:t>
                      </a:r>
                      <a:r>
                        <a:rPr b="0" dirty="0"/>
                        <a:t>, </a:t>
                      </a:r>
                      <a:r>
                        <a:rPr b="0" dirty="0" err="1"/>
                        <a:t>какие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продукты</a:t>
                      </a:r>
                      <a:r>
                        <a:rPr b="0" dirty="0"/>
                        <a:t> и </a:t>
                      </a:r>
                      <a:r>
                        <a:rPr b="0" dirty="0" err="1"/>
                        <a:t>вещи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есть</a:t>
                      </a:r>
                      <a:r>
                        <a:rPr b="0" dirty="0"/>
                        <a:t> в </a:t>
                      </a:r>
                      <a:r>
                        <a:rPr b="0" dirty="0" err="1"/>
                        <a:t>достаточном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количестве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дома</a:t>
                      </a:r>
                      <a:endParaRPr b="0" dirty="0"/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713740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НЕ планируют покупку тех вещей, которые понадобятся в ближайшее время или уже нужны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dirty="0" err="1"/>
                        <a:t>Планируют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покупку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тех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вещей</a:t>
                      </a:r>
                      <a:r>
                        <a:rPr b="0" dirty="0"/>
                        <a:t>, </a:t>
                      </a:r>
                      <a:r>
                        <a:rPr b="0" dirty="0" err="1"/>
                        <a:t>которые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понадобятся</a:t>
                      </a:r>
                      <a:r>
                        <a:rPr b="0" dirty="0"/>
                        <a:t> в </a:t>
                      </a:r>
                      <a:r>
                        <a:rPr b="0" dirty="0" err="1"/>
                        <a:t>ближайшее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время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или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уже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нужны</a:t>
                      </a:r>
                      <a:endParaRPr b="0" dirty="0"/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8265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НЕ составляют список всего необходимого для покупки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Составляют </a:t>
                      </a:r>
                      <a:r>
                        <a:rPr b="1"/>
                        <a:t>список</a:t>
                      </a:r>
                      <a:r>
                        <a:t> всего необходимого для покупки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8265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НЕ проводят предварительные расчеты покупок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Проводят предварительные </a:t>
                      </a:r>
                      <a:r>
                        <a:rPr b="1"/>
                        <a:t>расчеты</a:t>
                      </a:r>
                      <a:r>
                        <a:t> покупок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07340">
                <a:tc grid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В самом магазине, когда совершают покупки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681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Покупают </a:t>
                      </a:r>
                      <a:r>
                        <a:rPr b="1"/>
                        <a:t>на эмоциях,</a:t>
                      </a:r>
                      <a:r>
                        <a:t> НЕ обдумывая, нужна ли эта вещь сейчас, принесет ли она пользу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Покупают </a:t>
                      </a:r>
                      <a:r>
                        <a:rPr b="1"/>
                        <a:t>разумно</a:t>
                      </a:r>
                      <a:r>
                        <a:t>, обдумывая, нужна ли эта вещь сейчас, принесет ли она пользу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21227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Покупают то, </a:t>
                      </a:r>
                      <a:r>
                        <a:rPr b="1"/>
                        <a:t>что видят</a:t>
                      </a:r>
                      <a:r>
                        <a:t> на прилавках магазина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rPr dirty="0" err="1"/>
                        <a:t>Покупают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заранее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подготовленному</a:t>
                      </a:r>
                      <a:r>
                        <a:rPr dirty="0"/>
                        <a:t> </a:t>
                      </a:r>
                      <a:r>
                        <a:rPr b="1" dirty="0" err="1"/>
                        <a:t>списку</a:t>
                      </a:r>
                      <a:endParaRPr b="1" dirty="0"/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227782" y="1065212"/>
            <a:ext cx="10297143" cy="909461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rPr dirty="0"/>
              <a:t>ЖИЗНЕННАЯ СИТУАЦИЯ №2: 	ПЛАНИРОВАНИЕ СЕЗОННЫХ ПОКУПОК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half" idx="1"/>
          </p:nvPr>
        </p:nvSpPr>
        <p:spPr>
          <a:xfrm>
            <a:off x="371798" y="1990501"/>
            <a:ext cx="9962753" cy="507898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rPr dirty="0" err="1"/>
              <a:t>Встречаются</a:t>
            </a:r>
            <a:r>
              <a:rPr dirty="0"/>
              <a:t> </a:t>
            </a:r>
            <a:r>
              <a:rPr dirty="0" err="1"/>
              <a:t>как-то</a:t>
            </a:r>
            <a:r>
              <a:rPr dirty="0"/>
              <a:t> </a:t>
            </a:r>
            <a:r>
              <a:rPr dirty="0" err="1"/>
              <a:t>прекрасным</a:t>
            </a:r>
            <a:r>
              <a:rPr dirty="0"/>
              <a:t> </a:t>
            </a:r>
            <a:r>
              <a:rPr dirty="0" err="1"/>
              <a:t>весенним</a:t>
            </a:r>
            <a:r>
              <a:rPr dirty="0"/>
              <a:t> </a:t>
            </a:r>
            <a:r>
              <a:rPr dirty="0" err="1"/>
              <a:t>днем</a:t>
            </a:r>
            <a:r>
              <a:rPr dirty="0"/>
              <a:t> </a:t>
            </a:r>
            <a:r>
              <a:rPr dirty="0" err="1"/>
              <a:t>Семья</a:t>
            </a:r>
            <a:r>
              <a:rPr dirty="0"/>
              <a:t> </a:t>
            </a:r>
            <a:r>
              <a:rPr dirty="0" err="1"/>
              <a:t>Петровых</a:t>
            </a:r>
            <a:r>
              <a:rPr dirty="0"/>
              <a:t> с </a:t>
            </a:r>
            <a:r>
              <a:rPr dirty="0" err="1"/>
              <a:t>семьей</a:t>
            </a:r>
            <a:r>
              <a:rPr dirty="0"/>
              <a:t> </a:t>
            </a:r>
            <a:r>
              <a:rPr dirty="0" err="1"/>
              <a:t>Ивановых</a:t>
            </a:r>
            <a:r>
              <a:rPr dirty="0"/>
              <a:t> в </a:t>
            </a:r>
            <a:r>
              <a:rPr dirty="0" err="1"/>
              <a:t>торговом</a:t>
            </a:r>
            <a:r>
              <a:rPr dirty="0"/>
              <a:t> </a:t>
            </a:r>
            <a:r>
              <a:rPr dirty="0" err="1"/>
              <a:t>центре</a:t>
            </a:r>
            <a:r>
              <a:rPr dirty="0"/>
              <a:t>. И </a:t>
            </a:r>
            <a:r>
              <a:rPr dirty="0" err="1"/>
              <a:t>те</a:t>
            </a:r>
            <a:r>
              <a:rPr dirty="0"/>
              <a:t>, и </a:t>
            </a:r>
            <a:r>
              <a:rPr dirty="0" err="1"/>
              <a:t>другие</a:t>
            </a:r>
            <a:r>
              <a:rPr dirty="0"/>
              <a:t> с </a:t>
            </a:r>
            <a:r>
              <a:rPr dirty="0" err="1"/>
              <a:t>большими</a:t>
            </a:r>
            <a:r>
              <a:rPr dirty="0"/>
              <a:t> </a:t>
            </a:r>
            <a:r>
              <a:rPr dirty="0" err="1"/>
              <a:t>сумками</a:t>
            </a:r>
            <a:r>
              <a:rPr dirty="0"/>
              <a:t> </a:t>
            </a:r>
            <a:r>
              <a:rPr dirty="0" err="1"/>
              <a:t>покупок</a:t>
            </a:r>
            <a:r>
              <a:rPr dirty="0"/>
              <a:t>. </a:t>
            </a:r>
            <a:r>
              <a:rPr dirty="0" err="1"/>
              <a:t>Каково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было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взаимное</a:t>
            </a:r>
            <a:r>
              <a:rPr dirty="0"/>
              <a:t> </a:t>
            </a:r>
            <a:r>
              <a:rPr dirty="0" err="1"/>
              <a:t>удивление</a:t>
            </a:r>
            <a:r>
              <a:rPr dirty="0"/>
              <a:t>, </a:t>
            </a:r>
            <a:r>
              <a:rPr dirty="0" err="1"/>
              <a:t>когда</a:t>
            </a:r>
            <a:r>
              <a:rPr dirty="0"/>
              <a:t>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узнали</a:t>
            </a:r>
            <a:r>
              <a:rPr dirty="0"/>
              <a:t>, </a:t>
            </a:r>
            <a:r>
              <a:rPr dirty="0" err="1"/>
              <a:t>кто</a:t>
            </a:r>
            <a:r>
              <a:rPr dirty="0"/>
              <a:t> и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купил</a:t>
            </a:r>
            <a:r>
              <a:rPr dirty="0"/>
              <a:t>.</a:t>
            </a:r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 dirty="0"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 dirty="0"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 dirty="0"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 dirty="0"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 dirty="0"/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FF0000"/>
                </a:solidFill>
              </a:defRPr>
            </a:pPr>
            <a:endParaRPr dirty="0"/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FF0000"/>
                </a:solidFill>
              </a:defRPr>
            </a:pPr>
            <a:endParaRPr dirty="0"/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 dirty="0"/>
          </a:p>
          <a:p>
            <a:pPr marL="0" indent="0" algn="ctr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endParaRPr dirty="0"/>
          </a:p>
          <a:p>
            <a:pPr marL="0" indent="0" algn="ctr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rPr dirty="0" err="1"/>
              <a:t>Почему</a:t>
            </a:r>
            <a:r>
              <a:rPr dirty="0"/>
              <a:t> </a:t>
            </a:r>
            <a:r>
              <a:rPr dirty="0" err="1"/>
              <a:t>Ивановы</a:t>
            </a:r>
            <a:r>
              <a:rPr dirty="0"/>
              <a:t> </a:t>
            </a:r>
            <a:r>
              <a:rPr dirty="0" err="1"/>
              <a:t>покупают</a:t>
            </a:r>
            <a:r>
              <a:rPr dirty="0"/>
              <a:t> </a:t>
            </a:r>
            <a:r>
              <a:rPr dirty="0" err="1"/>
              <a:t>вещи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сейчас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нужны</a:t>
            </a:r>
            <a:r>
              <a:rPr dirty="0"/>
              <a:t>?</a:t>
            </a:r>
          </a:p>
        </p:txBody>
      </p:sp>
      <p:graphicFrame>
        <p:nvGraphicFramePr>
          <p:cNvPr id="90" name="Table 90"/>
          <p:cNvGraphicFramePr/>
          <p:nvPr>
            <p:extLst>
              <p:ext uri="{D42A27DB-BD31-4B8C-83A1-F6EECF244321}">
                <p14:modId xmlns:p14="http://schemas.microsoft.com/office/powerpoint/2010/main" val="1931961376"/>
              </p:ext>
            </p:extLst>
          </p:nvPr>
        </p:nvGraphicFramePr>
        <p:xfrm>
          <a:off x="2460030" y="3058170"/>
          <a:ext cx="5722762" cy="23675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95512"/>
                <a:gridCol w="2927250"/>
              </a:tblGrid>
              <a:tr h="468740"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 err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Петровы</a:t>
                      </a:r>
                      <a:endParaRPr sz="15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Ивановы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Демисезонные сапоги маме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Лыжи и лыжный костюм маме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Легкую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куртку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и </a:t>
                      </a: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спортивный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костюм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Коле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Коньки и новый школьный рюкзак Саше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Кроссовки папе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Теплый свитер папе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4687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Пальто Оле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Зимние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сапоги</a:t>
                      </a:r>
                      <a:r>
                        <a:rPr sz="1500" dirty="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 </a:t>
                      </a:r>
                      <a:r>
                        <a:rPr sz="1500" dirty="0" err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Тане</a:t>
                      </a:r>
                      <a:endParaRPr sz="1500" dirty="0">
                        <a:solidFill>
                          <a:srgbClr val="40404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227782" y="1077911"/>
            <a:ext cx="10153127" cy="612107"/>
          </a:xfrm>
          <a:prstGeom prst="rect">
            <a:avLst/>
          </a:prstGeom>
        </p:spPr>
        <p:txBody>
          <a:bodyPr/>
          <a:lstStyle>
            <a:lvl1pPr algn="ctr" defTabSz="497754">
              <a:defRPr sz="1900">
                <a:solidFill>
                  <a:srgbClr val="D84800"/>
                </a:solidFill>
              </a:defRPr>
            </a:lvl1pPr>
          </a:lstStyle>
          <a:p>
            <a:r>
              <a:rPr dirty="0"/>
              <a:t>ЖИЗНЕННАЯ СИТУАЦИЯ №2: 	ПЛАНИРОВАНИЕ СЕЗОННЫХ ПОКУПОК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43806" y="1948208"/>
            <a:ext cx="10043791" cy="190205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 b="1"/>
            </a:pPr>
            <a:r>
              <a:rPr dirty="0"/>
              <a:t>ВОПРОС</a:t>
            </a:r>
            <a:r>
              <a:rPr b="0" dirty="0"/>
              <a:t>: </a:t>
            </a:r>
            <a:r>
              <a:rPr b="0" dirty="0" err="1"/>
              <a:t>Почему</a:t>
            </a:r>
            <a:r>
              <a:rPr b="0" dirty="0"/>
              <a:t> </a:t>
            </a:r>
            <a:r>
              <a:rPr b="0" dirty="0" err="1"/>
              <a:t>Ивановы</a:t>
            </a:r>
            <a:r>
              <a:rPr b="0" dirty="0"/>
              <a:t> </a:t>
            </a:r>
            <a:r>
              <a:rPr b="0" dirty="0" err="1"/>
              <a:t>покупают</a:t>
            </a:r>
            <a:r>
              <a:rPr b="0" dirty="0"/>
              <a:t> </a:t>
            </a:r>
            <a:r>
              <a:rPr b="0" dirty="0" err="1"/>
              <a:t>вещи</a:t>
            </a:r>
            <a:r>
              <a:rPr b="0" dirty="0"/>
              <a:t>, </a:t>
            </a:r>
            <a:r>
              <a:rPr b="0" dirty="0" err="1"/>
              <a:t>которые</a:t>
            </a:r>
            <a:r>
              <a:rPr b="0" dirty="0"/>
              <a:t> </a:t>
            </a:r>
            <a:r>
              <a:rPr b="0" dirty="0" err="1"/>
              <a:t>сейчас</a:t>
            </a:r>
            <a:r>
              <a:rPr b="0" dirty="0"/>
              <a:t> </a:t>
            </a:r>
            <a:r>
              <a:rPr b="0" dirty="0" err="1"/>
              <a:t>не</a:t>
            </a:r>
            <a:r>
              <a:rPr b="0" dirty="0"/>
              <a:t> </a:t>
            </a:r>
            <a:r>
              <a:rPr b="0" dirty="0" err="1"/>
              <a:t>нужны</a:t>
            </a:r>
            <a:r>
              <a:rPr b="0" dirty="0"/>
              <a:t>?</a:t>
            </a:r>
          </a:p>
          <a:p>
            <a:pPr marL="0" indent="0">
              <a:lnSpc>
                <a:spcPct val="96000"/>
              </a:lnSpc>
              <a:spcBef>
                <a:spcPts val="400"/>
              </a:spcBef>
              <a:buSzTx/>
              <a:buNone/>
              <a:tabLst>
                <a:tab pos="165100" algn="l"/>
              </a:tabLst>
              <a:defRPr sz="1800" b="1">
                <a:solidFill>
                  <a:srgbClr val="00909B"/>
                </a:solidFill>
              </a:defRPr>
            </a:pPr>
            <a:r>
              <a:rPr dirty="0"/>
              <a:t>ОТВЕТ: </a:t>
            </a:r>
            <a:r>
              <a:rPr b="0" dirty="0" err="1">
                <a:solidFill>
                  <a:srgbClr val="404040"/>
                </a:solidFill>
              </a:rPr>
              <a:t>Ивановы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покупали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сезонные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вещи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вне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сезона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потому</a:t>
            </a:r>
            <a:r>
              <a:rPr b="0" dirty="0">
                <a:solidFill>
                  <a:srgbClr val="404040"/>
                </a:solidFill>
              </a:rPr>
              <a:t>,  </a:t>
            </a:r>
            <a:r>
              <a:rPr b="0" dirty="0" err="1">
                <a:solidFill>
                  <a:srgbClr val="404040"/>
                </a:solidFill>
              </a:rPr>
              <a:t>что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такие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покупки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обычно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стоят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дешевле</a:t>
            </a:r>
            <a:r>
              <a:rPr b="0" dirty="0">
                <a:solidFill>
                  <a:srgbClr val="404040"/>
                </a:solidFill>
              </a:rPr>
              <a:t>, </a:t>
            </a:r>
            <a:r>
              <a:rPr b="0" dirty="0" err="1">
                <a:solidFill>
                  <a:srgbClr val="404040"/>
                </a:solidFill>
              </a:rPr>
              <a:t>чем</a:t>
            </a:r>
            <a:r>
              <a:rPr b="0" dirty="0">
                <a:solidFill>
                  <a:srgbClr val="404040"/>
                </a:solidFill>
              </a:rPr>
              <a:t> в </a:t>
            </a:r>
            <a:r>
              <a:rPr b="0" dirty="0" err="1">
                <a:solidFill>
                  <a:srgbClr val="404040"/>
                </a:solidFill>
              </a:rPr>
              <a:t>его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разгар</a:t>
            </a:r>
            <a:r>
              <a:rPr b="0" dirty="0">
                <a:solidFill>
                  <a:srgbClr val="404040"/>
                </a:solidFill>
              </a:rPr>
              <a:t>. </a:t>
            </a:r>
            <a:r>
              <a:rPr b="0" dirty="0" err="1">
                <a:solidFill>
                  <a:srgbClr val="404040"/>
                </a:solidFill>
              </a:rPr>
              <a:t>Они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заранее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спланировали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покупку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того</a:t>
            </a:r>
            <a:r>
              <a:rPr b="0" dirty="0">
                <a:solidFill>
                  <a:srgbClr val="404040"/>
                </a:solidFill>
              </a:rPr>
              <a:t>, </a:t>
            </a:r>
            <a:r>
              <a:rPr b="0" dirty="0" err="1">
                <a:solidFill>
                  <a:srgbClr val="404040"/>
                </a:solidFill>
              </a:rPr>
              <a:t>что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им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понадобится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через</a:t>
            </a:r>
            <a:r>
              <a:rPr b="0" dirty="0">
                <a:solidFill>
                  <a:srgbClr val="404040"/>
                </a:solidFill>
              </a:rPr>
              <a:t> </a:t>
            </a:r>
            <a:r>
              <a:rPr b="0" dirty="0" err="1">
                <a:solidFill>
                  <a:srgbClr val="404040"/>
                </a:solidFill>
              </a:rPr>
              <a:t>полгода</a:t>
            </a:r>
            <a:r>
              <a:rPr b="0" dirty="0">
                <a:solidFill>
                  <a:srgbClr val="404040"/>
                </a:solidFill>
              </a:rPr>
              <a:t>.</a:t>
            </a: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tabLst>
                <a:tab pos="165100" algn="l"/>
              </a:tabLst>
              <a:defRPr sz="1800"/>
            </a:pPr>
            <a:endParaRPr lang="ru-RU" dirty="0" smtClean="0"/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tabLst>
                <a:tab pos="165100" algn="l"/>
              </a:tabLst>
              <a:defRPr sz="1800"/>
            </a:pPr>
            <a:r>
              <a:rPr dirty="0" err="1" smtClean="0"/>
              <a:t>Давайте</a:t>
            </a:r>
            <a:r>
              <a:rPr dirty="0" smtClean="0"/>
              <a:t> </a:t>
            </a:r>
            <a:r>
              <a:rPr dirty="0" err="1"/>
              <a:t>посмотрим</a:t>
            </a:r>
            <a:r>
              <a:rPr dirty="0"/>
              <a:t>, </a:t>
            </a:r>
            <a:r>
              <a:rPr dirty="0" err="1" smtClean="0"/>
              <a:t>сколько</a:t>
            </a:r>
            <a:r>
              <a:rPr dirty="0" smtClean="0"/>
              <a:t> </a:t>
            </a:r>
            <a:r>
              <a:rPr dirty="0" err="1"/>
              <a:t>семья</a:t>
            </a:r>
            <a:r>
              <a:rPr dirty="0"/>
              <a:t> </a:t>
            </a:r>
            <a:r>
              <a:rPr dirty="0" err="1"/>
              <a:t>Ивановых</a:t>
            </a:r>
            <a:r>
              <a:rPr dirty="0"/>
              <a:t> </a:t>
            </a:r>
            <a:r>
              <a:rPr dirty="0" err="1"/>
              <a:t>смогла</a:t>
            </a:r>
            <a:r>
              <a:rPr dirty="0"/>
              <a:t> </a:t>
            </a:r>
            <a:r>
              <a:rPr dirty="0" err="1"/>
              <a:t>сэкономить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таких</a:t>
            </a:r>
            <a:r>
              <a:rPr dirty="0"/>
              <a:t> </a:t>
            </a:r>
            <a:r>
              <a:rPr dirty="0" err="1"/>
              <a:t>покупках</a:t>
            </a:r>
            <a:r>
              <a:rPr dirty="0"/>
              <a:t>.</a:t>
            </a:r>
          </a:p>
        </p:txBody>
      </p:sp>
      <p:graphicFrame>
        <p:nvGraphicFramePr>
          <p:cNvPr id="95" name="Table 95"/>
          <p:cNvGraphicFramePr/>
          <p:nvPr>
            <p:extLst>
              <p:ext uri="{D42A27DB-BD31-4B8C-83A1-F6EECF244321}">
                <p14:modId xmlns:p14="http://schemas.microsoft.com/office/powerpoint/2010/main" val="1656040169"/>
              </p:ext>
            </p:extLst>
          </p:nvPr>
        </p:nvGraphicFramePr>
        <p:xfrm>
          <a:off x="1667942" y="3850258"/>
          <a:ext cx="6984776" cy="331236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396531"/>
                <a:gridCol w="1291884"/>
                <a:gridCol w="1296361"/>
              </a:tblGrid>
              <a:tr h="781619"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 err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Ивановы</a:t>
                      </a:r>
                      <a:endParaRPr sz="15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Цена в сезон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Цена вне сезона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06150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Лыжи и лыжный костюм маме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4 000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2 500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06150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Коньки и новый школьный рюкзак Саше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1800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1100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06150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Теплый свитер папе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1500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600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06150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Зимние сапоги Тане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6000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4 000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06150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latin typeface="Tahoma"/>
                          <a:ea typeface="Tahoma"/>
                          <a:cs typeface="Tahoma"/>
                        </a:rPr>
                        <a:t>ИТОГО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 b="1">
                          <a:latin typeface="Tahoma"/>
                          <a:ea typeface="Tahoma"/>
                          <a:cs typeface="Tahoma"/>
                        </a:rPr>
                        <a:t>13 300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 b="1" dirty="0">
                          <a:latin typeface="Tahoma"/>
                          <a:ea typeface="Tahoma"/>
                          <a:cs typeface="Tahoma"/>
                        </a:rPr>
                        <a:t>8 200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55774" y="1077911"/>
            <a:ext cx="10369152" cy="61210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rPr dirty="0"/>
              <a:t>ЖИЗНЕННАЯ СИТУАЦИЯ №3: НАКОПЛЕНИЕ НА БОЛЬШУЮ ПОКУПКУ 	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659831" y="1897409"/>
            <a:ext cx="9493822" cy="4617145"/>
          </a:xfrm>
          <a:prstGeom prst="rect">
            <a:avLst/>
          </a:prstGeom>
        </p:spPr>
        <p:txBody>
          <a:bodyPr/>
          <a:lstStyle/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r>
              <a:rPr dirty="0" err="1"/>
              <a:t>Однажды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школы</a:t>
            </a:r>
            <a:r>
              <a:rPr dirty="0"/>
              <a:t> </a:t>
            </a:r>
            <a:r>
              <a:rPr dirty="0" err="1"/>
              <a:t>Коля</a:t>
            </a:r>
            <a:r>
              <a:rPr dirty="0"/>
              <a:t> </a:t>
            </a:r>
            <a:r>
              <a:rPr dirty="0" err="1"/>
              <a:t>Иванов</a:t>
            </a:r>
            <a:r>
              <a:rPr dirty="0"/>
              <a:t> </a:t>
            </a:r>
            <a:r>
              <a:rPr dirty="0" err="1"/>
              <a:t>решил</a:t>
            </a:r>
            <a:r>
              <a:rPr dirty="0"/>
              <a:t> </a:t>
            </a:r>
            <a:r>
              <a:rPr dirty="0" err="1"/>
              <a:t>похвастаться</a:t>
            </a:r>
            <a:r>
              <a:rPr dirty="0"/>
              <a:t> </a:t>
            </a:r>
            <a:r>
              <a:rPr dirty="0" err="1"/>
              <a:t>Саше</a:t>
            </a:r>
            <a:r>
              <a:rPr dirty="0"/>
              <a:t> </a:t>
            </a:r>
            <a:r>
              <a:rPr dirty="0" err="1"/>
              <a:t>Петрову</a:t>
            </a:r>
            <a:r>
              <a:rPr dirty="0"/>
              <a:t> </a:t>
            </a:r>
            <a:r>
              <a:rPr dirty="0" err="1"/>
              <a:t>своим</a:t>
            </a:r>
            <a:r>
              <a:rPr dirty="0"/>
              <a:t> </a:t>
            </a:r>
            <a:r>
              <a:rPr dirty="0" err="1"/>
              <a:t>приобретением</a:t>
            </a:r>
            <a:r>
              <a:rPr dirty="0"/>
              <a:t>, о </a:t>
            </a:r>
            <a:r>
              <a:rPr dirty="0" err="1"/>
              <a:t>котором</a:t>
            </a:r>
            <a:r>
              <a:rPr dirty="0"/>
              <a:t> </a:t>
            </a:r>
            <a:r>
              <a:rPr dirty="0" err="1"/>
              <a:t>давно</a:t>
            </a:r>
            <a:r>
              <a:rPr dirty="0"/>
              <a:t> </a:t>
            </a:r>
            <a:r>
              <a:rPr dirty="0" err="1"/>
              <a:t>мечтал</a:t>
            </a:r>
            <a:r>
              <a:rPr dirty="0"/>
              <a:t>,  </a:t>
            </a:r>
            <a:r>
              <a:rPr dirty="0" err="1"/>
              <a:t>спортивным</a:t>
            </a:r>
            <a:r>
              <a:rPr dirty="0"/>
              <a:t> </a:t>
            </a:r>
            <a:r>
              <a:rPr dirty="0" err="1"/>
              <a:t>велосипедом</a:t>
            </a:r>
            <a:r>
              <a:rPr dirty="0"/>
              <a:t>. </a:t>
            </a:r>
            <a:r>
              <a:rPr dirty="0" err="1"/>
              <a:t>Мальчики</a:t>
            </a:r>
            <a:r>
              <a:rPr dirty="0"/>
              <a:t> </a:t>
            </a:r>
            <a:r>
              <a:rPr dirty="0" err="1"/>
              <a:t>катались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нем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очереди</a:t>
            </a:r>
            <a:r>
              <a:rPr dirty="0"/>
              <a:t>, </a:t>
            </a:r>
            <a:r>
              <a:rPr dirty="0" err="1"/>
              <a:t>потом</a:t>
            </a:r>
            <a:r>
              <a:rPr dirty="0"/>
              <a:t> </a:t>
            </a:r>
            <a:r>
              <a:rPr dirty="0" err="1"/>
              <a:t>изучали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 </a:t>
            </a:r>
            <a:r>
              <a:rPr dirty="0" err="1"/>
              <a:t>велосипеда</a:t>
            </a:r>
            <a:r>
              <a:rPr dirty="0"/>
              <a:t>, </a:t>
            </a:r>
            <a:r>
              <a:rPr dirty="0" err="1"/>
              <a:t>переключая</a:t>
            </a:r>
            <a:r>
              <a:rPr dirty="0"/>
              <a:t> </a:t>
            </a:r>
            <a:r>
              <a:rPr dirty="0" err="1"/>
              <a:t>скорости</a:t>
            </a:r>
            <a:r>
              <a:rPr dirty="0"/>
              <a:t>.</a:t>
            </a:r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 dirty="0"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r>
              <a:rPr dirty="0" err="1" smtClean="0"/>
              <a:t>Саша</a:t>
            </a:r>
            <a:r>
              <a:rPr dirty="0" smtClean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удивлен</a:t>
            </a:r>
            <a:r>
              <a:rPr dirty="0"/>
              <a:t> и </a:t>
            </a:r>
            <a:r>
              <a:rPr dirty="0" err="1"/>
              <a:t>задумчив</a:t>
            </a:r>
            <a:r>
              <a:rPr dirty="0"/>
              <a:t>, а </a:t>
            </a:r>
            <a:r>
              <a:rPr dirty="0" err="1"/>
              <a:t>Коля</a:t>
            </a:r>
            <a:r>
              <a:rPr dirty="0"/>
              <a:t> </a:t>
            </a:r>
            <a:r>
              <a:rPr dirty="0" err="1"/>
              <a:t>испытывал</a:t>
            </a:r>
            <a:r>
              <a:rPr dirty="0"/>
              <a:t> </a:t>
            </a:r>
            <a:r>
              <a:rPr dirty="0" err="1"/>
              <a:t>чувство</a:t>
            </a:r>
            <a:r>
              <a:rPr dirty="0"/>
              <a:t> </a:t>
            </a:r>
            <a:r>
              <a:rPr dirty="0" err="1"/>
              <a:t>гордости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то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смог</a:t>
            </a:r>
            <a:r>
              <a:rPr dirty="0"/>
              <a:t> </a:t>
            </a:r>
            <a:r>
              <a:rPr dirty="0" err="1"/>
              <a:t>воплотить</a:t>
            </a:r>
            <a:r>
              <a:rPr dirty="0"/>
              <a:t> </a:t>
            </a:r>
            <a:r>
              <a:rPr dirty="0" err="1"/>
              <a:t>свою</a:t>
            </a:r>
            <a:r>
              <a:rPr dirty="0"/>
              <a:t> </a:t>
            </a:r>
            <a:r>
              <a:rPr dirty="0" err="1"/>
              <a:t>мечту</a:t>
            </a:r>
            <a:r>
              <a:rPr dirty="0"/>
              <a:t> в </a:t>
            </a:r>
            <a:r>
              <a:rPr dirty="0" err="1"/>
              <a:t>реальность</a:t>
            </a:r>
            <a:r>
              <a:rPr dirty="0"/>
              <a:t>.</a:t>
            </a:r>
          </a:p>
        </p:txBody>
      </p:sp>
      <p:pic>
        <p:nvPicPr>
          <p:cNvPr id="100" name="image9.jpeg" descr="nouvel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7383" y="2713805"/>
            <a:ext cx="3065535" cy="264862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731838" y="2914155"/>
            <a:ext cx="6984776" cy="201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773" tIns="49773" rIns="49773" bIns="49773">
            <a:normAutofit/>
          </a:bodyPr>
          <a:lstStyle/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С: «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тебе</a:t>
            </a:r>
            <a:r>
              <a:rPr dirty="0"/>
              <a:t> </a:t>
            </a:r>
            <a:r>
              <a:rPr dirty="0" err="1"/>
              <a:t>подарил</a:t>
            </a:r>
            <a:r>
              <a:rPr dirty="0"/>
              <a:t> </a:t>
            </a:r>
            <a:r>
              <a:rPr dirty="0" err="1"/>
              <a:t>велосипед</a:t>
            </a:r>
            <a:r>
              <a:rPr dirty="0"/>
              <a:t>, </a:t>
            </a:r>
            <a:r>
              <a:rPr dirty="0" err="1"/>
              <a:t>ведь</a:t>
            </a:r>
            <a:r>
              <a:rPr dirty="0"/>
              <a:t>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, </a:t>
            </a:r>
            <a:r>
              <a:rPr dirty="0" err="1"/>
              <a:t>наверное</a:t>
            </a:r>
            <a:r>
              <a:rPr dirty="0"/>
              <a:t>, </a:t>
            </a:r>
            <a:r>
              <a:rPr dirty="0" err="1"/>
              <a:t>дорогой</a:t>
            </a:r>
            <a:r>
              <a:rPr dirty="0"/>
              <a:t>!?». 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К: «</a:t>
            </a:r>
            <a:r>
              <a:rPr dirty="0" err="1"/>
              <a:t>Никто</a:t>
            </a:r>
            <a:r>
              <a:rPr dirty="0"/>
              <a:t>, я </a:t>
            </a:r>
            <a:r>
              <a:rPr dirty="0" err="1"/>
              <a:t>сам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купил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деньги</a:t>
            </a:r>
            <a:r>
              <a:rPr dirty="0"/>
              <a:t>» 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С: «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откуда</a:t>
            </a:r>
            <a:r>
              <a:rPr dirty="0"/>
              <a:t> </a:t>
            </a:r>
            <a:r>
              <a:rPr dirty="0" err="1"/>
              <a:t>ты</a:t>
            </a:r>
            <a:r>
              <a:rPr dirty="0"/>
              <a:t> </a:t>
            </a:r>
            <a:r>
              <a:rPr dirty="0" err="1"/>
              <a:t>взял</a:t>
            </a:r>
            <a:r>
              <a:rPr dirty="0"/>
              <a:t> </a:t>
            </a:r>
            <a:r>
              <a:rPr dirty="0" err="1"/>
              <a:t>столько</a:t>
            </a:r>
            <a:r>
              <a:rPr dirty="0"/>
              <a:t> </a:t>
            </a:r>
            <a:r>
              <a:rPr dirty="0" err="1"/>
              <a:t>денег</a:t>
            </a:r>
            <a:r>
              <a:rPr dirty="0"/>
              <a:t>?»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К: «</a:t>
            </a:r>
            <a:r>
              <a:rPr dirty="0" err="1"/>
              <a:t>Накопил</a:t>
            </a:r>
            <a:r>
              <a:rPr dirty="0"/>
              <a:t>!»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С: «</a:t>
            </a:r>
            <a:r>
              <a:rPr dirty="0" err="1"/>
              <a:t>Накопил</a:t>
            </a:r>
            <a:r>
              <a:rPr dirty="0"/>
              <a:t>!??»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Коля</a:t>
            </a:r>
            <a:r>
              <a:rPr dirty="0"/>
              <a:t> </a:t>
            </a:r>
            <a:r>
              <a:rPr dirty="0" err="1"/>
              <a:t>кивнул</a:t>
            </a:r>
            <a:r>
              <a:rPr dirty="0"/>
              <a:t> </a:t>
            </a:r>
            <a:r>
              <a:rPr dirty="0" err="1"/>
              <a:t>головой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1405</Words>
  <Application>Microsoft Office PowerPoint</Application>
  <PresentationFormat>Произвольный</PresentationFormat>
  <Paragraphs>243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КАК СПЛАНИРОВАТЬ ПОКУПКИ: УЧИСЬ СЧИТАТЬ ДЕНЬГИ  ПО-ВЗРОСЛОМУ</vt:lpstr>
      <vt:lpstr>Презентация PowerPoint</vt:lpstr>
      <vt:lpstr>ЖИЗНЕННАЯ СИТУАЦИЯ №1: ИДЕМ В МАГАЗИН</vt:lpstr>
      <vt:lpstr>ЖИЗНЕННАЯ СИТУАЦИЯ №1:  СЕМЬЯ ПЕТРОВЫХ ИДЕТ В МАГАЗИН</vt:lpstr>
      <vt:lpstr>ЖИЗНЕННАЯ СИТУАЦИЯ №1: СЕМЬЯ ИВАНОВЫХ ИДЕТ В МАГАЗИН</vt:lpstr>
      <vt:lpstr>ПОЧЕМУ ДЛЯ СЕМЬИ ИВАНОВЫХ ПОХОД В МАГАЗИН ОКАЗАЛСЯ БОЛЕЕ ВЫГОДНЫМ, ЧЕМ ДЛЯ СЕМЬИ ПЕТРОВЫХ?</vt:lpstr>
      <vt:lpstr>ЖИЗНЕННАЯ СИТУАЦИЯ №2:  ПЛАНИРОВАНИЕ СЕЗОННЫХ ПОКУПОК</vt:lpstr>
      <vt:lpstr>ЖИЗНЕННАЯ СИТУАЦИЯ №2:  ПЛАНИРОВАНИЕ СЕЗОННЫХ ПОКУПОК</vt:lpstr>
      <vt:lpstr>ЖИЗНЕННАЯ СИТУАЦИЯ №3: НАКОПЛЕНИЕ НА БОЛЬШУЮ ПОКУПКУ  </vt:lpstr>
      <vt:lpstr>ЖИЗНЕННАЯ СИТУАЦИЯ №3: НАКОПЛЕНИЕ НА БОЛЬШУЮ ПОКУПКУ  </vt:lpstr>
      <vt:lpstr>ЖИЗНЕННАЯ СИТУАЦИЯ №3: НАКОПЛЕНИЕ НА БОЛЬШУЮ ПОКУПКУ  </vt:lpstr>
      <vt:lpstr>КАК МОЖНО НАКОПИТЬ НА БОЛЬШУЮ ПОКУПКУ СВОИМИ СИЛАМИ</vt:lpstr>
      <vt:lpstr>ЧТО ТАКОЕ ФИНАНСОВОЕ ПЛАНИРОВАНИЕ?</vt:lpstr>
      <vt:lpstr>ПОДВЕДЕМ ИТОГ: ОБСУДИМ ВМЕСТЕ</vt:lpstr>
      <vt:lpstr>ЖИЗНЕННАЯ СИТУАЦИЯ №4: БОЛЬШАЯ ПОКУПКА  </vt:lpstr>
      <vt:lpstr>ЖИЗНЕННАЯ СИТУАЦИЯ №5: ЛОГИКА ПОКУПОК  </vt:lpstr>
      <vt:lpstr>ЖИЗНЕННАЯ СИТУАЦИЯ №6: ПЛАН НАКОПЛЕНИЙ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КАК СПЛАНИРОВАТЬ ПОКУПКИ: УЧИСЬ СЧИТАТЬ ДЕНЬГИ  ПО-ВЗРОСЛОМУ</dc:title>
  <cp:lastModifiedBy>1</cp:lastModifiedBy>
  <cp:revision>4</cp:revision>
  <dcterms:modified xsi:type="dcterms:W3CDTF">2019-03-15T12:33:35Z</dcterms:modified>
</cp:coreProperties>
</file>